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2" r:id="rId16"/>
    <p:sldId id="270" r:id="rId17"/>
    <p:sldId id="283" r:id="rId18"/>
    <p:sldId id="284" r:id="rId19"/>
    <p:sldId id="271" r:id="rId20"/>
    <p:sldId id="272" r:id="rId21"/>
    <p:sldId id="273" r:id="rId22"/>
    <p:sldId id="274" r:id="rId23"/>
    <p:sldId id="275" r:id="rId24"/>
    <p:sldId id="276" r:id="rId25"/>
    <p:sldId id="285" r:id="rId26"/>
    <p:sldId id="277" r:id="rId27"/>
    <p:sldId id="278" r:id="rId28"/>
    <p:sldId id="279" r:id="rId29"/>
    <p:sldId id="280" r:id="rId30"/>
    <p:sldId id="281" r:id="rId3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EAA971-CABA-4A37-8914-0E01A6CF908C}" type="datetimeFigureOut">
              <a:rPr lang="it-IT" smtClean="0"/>
              <a:pPr/>
              <a:t>30/03/2020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A28EE9-D9F2-4AAB-AE2E-FBDA3AA89113}"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F4C3632C-E8FB-42BB-B628-B10C91301885}" type="datetime1">
              <a:rPr lang="it-IT" smtClean="0"/>
              <a:pPr/>
              <a:t>30/03/2020</a:t>
            </a:fld>
            <a:endParaRPr lang="it-IT"/>
          </a:p>
        </p:txBody>
      </p:sp>
      <p:sp>
        <p:nvSpPr>
          <p:cNvPr id="20" name="Segnaposto piè di pagina 19"/>
          <p:cNvSpPr>
            <a:spLocks noGrp="1"/>
          </p:cNvSpPr>
          <p:nvPr>
            <p:ph type="ftr" sz="quarter" idx="11"/>
          </p:nvPr>
        </p:nvSpPr>
        <p:spPr/>
        <p:txBody>
          <a:bodyPr/>
          <a:lstStyle>
            <a:extLst/>
          </a:lstStyle>
          <a:p>
            <a:endParaRPr lang="it-IT"/>
          </a:p>
        </p:txBody>
      </p:sp>
      <p:sp>
        <p:nvSpPr>
          <p:cNvPr id="10" name="Segnaposto numero diapositiva 9"/>
          <p:cNvSpPr>
            <a:spLocks noGrp="1"/>
          </p:cNvSpPr>
          <p:nvPr>
            <p:ph type="sldNum" sz="quarter" idx="12"/>
          </p:nvPr>
        </p:nvSpPr>
        <p:spPr/>
        <p:txBody>
          <a:bodyPr/>
          <a:lstStyle>
            <a:extLst/>
          </a:lstStyle>
          <a:p>
            <a:fld id="{C7FE361D-91CC-44D8-AD3B-E8CC6910E5A7}"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4F69A62D-D770-4411-A442-E6C7781726B4}" type="datetime1">
              <a:rPr lang="it-IT" smtClean="0"/>
              <a:pPr/>
              <a:t>30/03/2020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C7FE361D-91CC-44D8-AD3B-E8CC6910E5A7}"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2D555F3-B8F1-4A51-8625-B8F6DFEDA5FB}" type="datetime1">
              <a:rPr lang="it-IT" smtClean="0"/>
              <a:pPr/>
              <a:t>30/03/2020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C7FE361D-91CC-44D8-AD3B-E8CC6910E5A7}"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68CC755F-32FC-4B78-98D1-F9CC9D6DB465}" type="datetime1">
              <a:rPr lang="it-IT" smtClean="0"/>
              <a:pPr/>
              <a:t>30/03/2020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C7FE361D-91CC-44D8-AD3B-E8CC6910E5A7}"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333F9C49-55E8-4F89-B661-08F5095A2FE1}" type="datetime1">
              <a:rPr lang="it-IT" smtClean="0"/>
              <a:pPr/>
              <a:t>30/03/2020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C7FE361D-91CC-44D8-AD3B-E8CC6910E5A7}"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FD256826-4926-426E-BB10-F35B2A0105C2}" type="datetime1">
              <a:rPr lang="it-IT" smtClean="0"/>
              <a:pPr/>
              <a:t>30/03/2020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C7FE361D-91CC-44D8-AD3B-E8CC6910E5A7}"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2F0768E8-AEF0-4373-89F0-222936A9E361}" type="datetime1">
              <a:rPr lang="it-IT" smtClean="0"/>
              <a:pPr/>
              <a:t>30/03/2020</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C7FE361D-91CC-44D8-AD3B-E8CC6910E5A7}"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8F0D72F3-9000-41DF-ADEF-4E27C9F7FF49}" type="datetime1">
              <a:rPr lang="it-IT" smtClean="0"/>
              <a:pPr/>
              <a:t>30/03/2020</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C7FE361D-91CC-44D8-AD3B-E8CC6910E5A7}"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8B54BA12-6CD0-4CCF-9C2F-1D5ACE9E034E}" type="datetime1">
              <a:rPr lang="it-IT" smtClean="0"/>
              <a:pPr/>
              <a:t>30/03/2020</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C7FE361D-91CC-44D8-AD3B-E8CC6910E5A7}"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BE093B89-DD24-465F-8049-EC0205177E3C}" type="datetime1">
              <a:rPr lang="it-IT" smtClean="0"/>
              <a:pPr/>
              <a:t>30/03/2020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C7FE361D-91CC-44D8-AD3B-E8CC6910E5A7}"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4A327A8B-22BF-4BF8-8C7A-4E4CAD328706}" type="datetime1">
              <a:rPr lang="it-IT" smtClean="0"/>
              <a:pPr/>
              <a:t>30/03/2020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C7FE361D-91CC-44D8-AD3B-E8CC6910E5A7}"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C8179E3-0A52-433F-8A8D-2112E18BCB65}" type="datetime1">
              <a:rPr lang="it-IT" smtClean="0"/>
              <a:pPr/>
              <a:t>30/03/2020</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7FE361D-91CC-44D8-AD3B-E8CC6910E5A7}"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1224136"/>
          </a:xfrm>
        </p:spPr>
        <p:txBody>
          <a:bodyPr>
            <a:noAutofit/>
          </a:bodyPr>
          <a:lstStyle/>
          <a:p>
            <a:pPr algn="ctr"/>
            <a:r>
              <a:rPr lang="it-IT" sz="4000" dirty="0" smtClean="0">
                <a:solidFill>
                  <a:srgbClr val="FF0000"/>
                </a:solidFill>
              </a:rPr>
              <a:t>Metodi di regolazione delle nascite </a:t>
            </a:r>
            <a:br>
              <a:rPr lang="it-IT" sz="4000" dirty="0" smtClean="0">
                <a:solidFill>
                  <a:srgbClr val="FF0000"/>
                </a:solidFill>
              </a:rPr>
            </a:br>
            <a:r>
              <a:rPr lang="it-IT" sz="4000" dirty="0" smtClean="0">
                <a:solidFill>
                  <a:srgbClr val="FF0000"/>
                </a:solidFill>
              </a:rPr>
              <a:t>e procreazione responsabile</a:t>
            </a:r>
            <a:endParaRPr lang="it-IT" sz="4000" dirty="0">
              <a:solidFill>
                <a:srgbClr val="FF0000"/>
              </a:solidFill>
            </a:endParaRPr>
          </a:p>
        </p:txBody>
      </p:sp>
      <p:sp>
        <p:nvSpPr>
          <p:cNvPr id="3" name="Sottotitolo 2"/>
          <p:cNvSpPr>
            <a:spLocks noGrp="1"/>
          </p:cNvSpPr>
          <p:nvPr>
            <p:ph type="subTitle" idx="1"/>
          </p:nvPr>
        </p:nvSpPr>
        <p:spPr>
          <a:xfrm>
            <a:off x="1475656" y="4725144"/>
            <a:ext cx="7128792" cy="864096"/>
          </a:xfrm>
          <a:solidFill>
            <a:srgbClr val="FFFF00"/>
          </a:solidFill>
          <a:ln w="25400">
            <a:solidFill>
              <a:schemeClr val="accent1"/>
            </a:solidFill>
          </a:ln>
        </p:spPr>
        <p:txBody>
          <a:bodyPr>
            <a:normAutofit/>
          </a:bodyPr>
          <a:lstStyle/>
          <a:p>
            <a:pPr algn="ctr"/>
            <a:r>
              <a:rPr lang="it-IT" b="1" dirty="0" smtClean="0">
                <a:solidFill>
                  <a:srgbClr val="0070C0"/>
                </a:solidFill>
              </a:rPr>
              <a:t>Come educare i giovani alla responsabilità e alle scelte sulla vita nella “società liquida”? </a:t>
            </a:r>
            <a:endParaRPr lang="it-IT" b="1" dirty="0">
              <a:solidFill>
                <a:srgbClr val="0070C0"/>
              </a:solidFill>
            </a:endParaRPr>
          </a:p>
        </p:txBody>
      </p:sp>
      <p:sp>
        <p:nvSpPr>
          <p:cNvPr id="6" name="Segnaposto data 5"/>
          <p:cNvSpPr>
            <a:spLocks noGrp="1"/>
          </p:cNvSpPr>
          <p:nvPr>
            <p:ph type="dt" sz="half" idx="10"/>
          </p:nvPr>
        </p:nvSpPr>
        <p:spPr/>
        <p:txBody>
          <a:bodyPr/>
          <a:lstStyle/>
          <a:p>
            <a:fld id="{F459D0B8-757F-45F3-8962-04240B049E7B}"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C7FE361D-91CC-44D8-AD3B-E8CC6910E5A7}" type="slidenum">
              <a:rPr lang="it-IT" smtClean="0"/>
              <a:pPr/>
              <a:t>1</a:t>
            </a:fld>
            <a:endParaRPr lang="it-IT"/>
          </a:p>
        </p:txBody>
      </p:sp>
      <p:pic>
        <p:nvPicPr>
          <p:cNvPr id="1026" name="Picture 2" descr="C:\Users\Master\Desktop\Raccolta foto\foto PPT\pr1.jpg"/>
          <p:cNvPicPr>
            <a:picLocks noChangeAspect="1" noChangeArrowheads="1"/>
          </p:cNvPicPr>
          <p:nvPr/>
        </p:nvPicPr>
        <p:blipFill>
          <a:blip r:embed="rId2" cstate="print"/>
          <a:srcRect/>
          <a:stretch>
            <a:fillRect/>
          </a:stretch>
        </p:blipFill>
        <p:spPr bwMode="auto">
          <a:xfrm>
            <a:off x="2339752" y="1628800"/>
            <a:ext cx="5328592" cy="2664296"/>
          </a:xfrm>
          <a:prstGeom prst="rect">
            <a:avLst/>
          </a:prstGeom>
          <a:noFill/>
          <a:ln w="25400">
            <a:solidFill>
              <a:srgbClr val="FF0000"/>
            </a:solidFill>
          </a:ln>
        </p:spPr>
      </p:pic>
      <p:sp>
        <p:nvSpPr>
          <p:cNvPr id="5" name="CasellaDiTesto 4"/>
          <p:cNvSpPr txBox="1"/>
          <p:nvPr/>
        </p:nvSpPr>
        <p:spPr>
          <a:xfrm>
            <a:off x="395536" y="5805264"/>
            <a:ext cx="8496944" cy="646331"/>
          </a:xfrm>
          <a:prstGeom prst="rect">
            <a:avLst/>
          </a:prstGeom>
          <a:noFill/>
        </p:spPr>
        <p:txBody>
          <a:bodyPr wrap="square" rtlCol="0">
            <a:spAutoFit/>
          </a:bodyPr>
          <a:lstStyle/>
          <a:p>
            <a:pPr algn="ctr"/>
            <a:r>
              <a:rPr lang="it-IT" b="1" dirty="0" smtClean="0"/>
              <a:t>Prof. Francesco Cannizzaro </a:t>
            </a:r>
          </a:p>
          <a:p>
            <a:pPr algn="ctr"/>
            <a:r>
              <a:rPr lang="it-IT" b="1" dirty="0" smtClean="0"/>
              <a:t>Specialista in Pedagogia – Bioetica e Sessuologia</a:t>
            </a:r>
            <a:endParaRPr lang="it-IT"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244408" cy="792088"/>
          </a:xfrm>
        </p:spPr>
        <p:txBody>
          <a:bodyPr>
            <a:noAutofit/>
          </a:bodyPr>
          <a:lstStyle/>
          <a:p>
            <a:pPr algn="ctr"/>
            <a:r>
              <a:rPr lang="it-IT" sz="2400" b="1" dirty="0" smtClean="0">
                <a:solidFill>
                  <a:srgbClr val="FF0000"/>
                </a:solidFill>
              </a:rPr>
              <a:t>E’ vero, come dicono alcuni, che certi metodi di controllo della nascita possono provocare un aborto? (2)</a:t>
            </a:r>
            <a:endParaRPr lang="it-IT" sz="24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10</a:t>
            </a:fld>
            <a:endParaRPr lang="it-IT"/>
          </a:p>
        </p:txBody>
      </p:sp>
      <p:sp>
        <p:nvSpPr>
          <p:cNvPr id="9" name="Rettangolo 8"/>
          <p:cNvSpPr/>
          <p:nvPr/>
        </p:nvSpPr>
        <p:spPr>
          <a:xfrm>
            <a:off x="1115616" y="2924944"/>
            <a:ext cx="7560840" cy="15841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400" b="1" dirty="0" smtClean="0">
                <a:solidFill>
                  <a:srgbClr val="FF0000"/>
                </a:solidFill>
              </a:rPr>
              <a:t>La preoccupazione </a:t>
            </a:r>
            <a:r>
              <a:rPr lang="it-IT" sz="2400" dirty="0" smtClean="0">
                <a:solidFill>
                  <a:srgbClr val="0070C0"/>
                </a:solidFill>
              </a:rPr>
              <a:t>per il rischio di provocare un aborto è maggiore nel caso delle pillole che si assumono dopo l'atto sessuale per impedire la gravidanza (“anticoncezionali d'emergenza” o “pillole del giorno dopo”).</a:t>
            </a:r>
            <a:endParaRPr lang="it-IT" sz="2400" dirty="0">
              <a:solidFill>
                <a:srgbClr val="0070C0"/>
              </a:solidFill>
            </a:endParaRPr>
          </a:p>
        </p:txBody>
      </p:sp>
      <p:sp>
        <p:nvSpPr>
          <p:cNvPr id="10" name="Rettangolo 9"/>
          <p:cNvSpPr/>
          <p:nvPr/>
        </p:nvSpPr>
        <p:spPr>
          <a:xfrm>
            <a:off x="1115616" y="4725144"/>
            <a:ext cx="7560840" cy="151216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400" b="1" dirty="0" smtClean="0">
                <a:solidFill>
                  <a:srgbClr val="FF0000"/>
                </a:solidFill>
              </a:rPr>
              <a:t>In alcuni casi</a:t>
            </a:r>
            <a:r>
              <a:rPr lang="it-IT" sz="2400" dirty="0" smtClean="0"/>
              <a:t>, </a:t>
            </a:r>
            <a:r>
              <a:rPr lang="it-IT" sz="2400" dirty="0" smtClean="0">
                <a:solidFill>
                  <a:srgbClr val="0070C0"/>
                </a:solidFill>
              </a:rPr>
              <a:t>queste pillole vengono assunte quando lo sperma e l'ovulo si sono uniti per creare una nuova vita, nel cui caso il farmaco non potrebbe avere alcun effetto se non quello di provocare un aborto ai primi stadi.</a:t>
            </a:r>
            <a:endParaRPr lang="it-IT" sz="2400" dirty="0">
              <a:solidFill>
                <a:srgbClr val="0070C0"/>
              </a:solidFill>
            </a:endParaRPr>
          </a:p>
        </p:txBody>
      </p:sp>
      <p:sp>
        <p:nvSpPr>
          <p:cNvPr id="13" name="Rettangolo 12"/>
          <p:cNvSpPr/>
          <p:nvPr/>
        </p:nvSpPr>
        <p:spPr>
          <a:xfrm>
            <a:off x="1115616" y="1268760"/>
            <a:ext cx="7560840" cy="144016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400" b="1" dirty="0" smtClean="0">
                <a:solidFill>
                  <a:srgbClr val="FF0000"/>
                </a:solidFill>
              </a:rPr>
              <a:t>Le opinioni mediche </a:t>
            </a:r>
            <a:r>
              <a:rPr lang="it-IT" sz="2400" dirty="0" smtClean="0">
                <a:solidFill>
                  <a:srgbClr val="0070C0"/>
                </a:solidFill>
              </a:rPr>
              <a:t>differiscono sull'ipotesi che questo avvenga o con quale frequenza. Attualmente, non c'è modo di sapere con esattezza come funzionano questi farmaci in un momento determinato in una donna in particolare.</a:t>
            </a:r>
            <a:endParaRPr lang="it-IT" sz="24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8"/>
            <a:ext cx="7851648" cy="864096"/>
          </a:xfrm>
        </p:spPr>
        <p:txBody>
          <a:bodyPr>
            <a:noAutofit/>
          </a:bodyPr>
          <a:lstStyle/>
          <a:p>
            <a:pPr algn="ctr"/>
            <a:r>
              <a:rPr lang="it-IT" sz="2800" b="1" dirty="0" smtClean="0">
                <a:solidFill>
                  <a:srgbClr val="FF0000"/>
                </a:solidFill>
              </a:rPr>
              <a:t>Quale è stato l’impatto degli anticoncezionali sulla società? E sulle coppie sposate? (1)</a:t>
            </a:r>
            <a:endParaRPr lang="it-IT" sz="28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11</a:t>
            </a:fld>
            <a:endParaRPr lang="it-IT"/>
          </a:p>
        </p:txBody>
      </p:sp>
      <p:sp>
        <p:nvSpPr>
          <p:cNvPr id="9" name="Rettangolo 8"/>
          <p:cNvSpPr/>
          <p:nvPr/>
        </p:nvSpPr>
        <p:spPr>
          <a:xfrm>
            <a:off x="1187624" y="1196752"/>
            <a:ext cx="7560840" cy="115212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400" b="1" dirty="0" smtClean="0">
                <a:solidFill>
                  <a:srgbClr val="FF0000"/>
                </a:solidFill>
              </a:rPr>
              <a:t>Probabilmente</a:t>
            </a:r>
            <a:r>
              <a:rPr lang="it-IT" sz="2400" dirty="0" smtClean="0"/>
              <a:t> </a:t>
            </a:r>
            <a:r>
              <a:rPr lang="it-IT" sz="2400" dirty="0" smtClean="0">
                <a:solidFill>
                  <a:srgbClr val="0070C0"/>
                </a:solidFill>
              </a:rPr>
              <a:t>molti si sorprenderanno rendendosi conto che le Chiese cristiane hanno concordato per molto tempo sull'insegnamento contrario alla contraccezione</a:t>
            </a:r>
            <a:r>
              <a:rPr lang="it-IT" dirty="0" smtClean="0">
                <a:solidFill>
                  <a:srgbClr val="0070C0"/>
                </a:solidFill>
              </a:rPr>
              <a:t>.</a:t>
            </a:r>
            <a:endParaRPr lang="it-IT" dirty="0">
              <a:solidFill>
                <a:srgbClr val="0070C0"/>
              </a:solidFill>
            </a:endParaRPr>
          </a:p>
        </p:txBody>
      </p:sp>
      <p:sp>
        <p:nvSpPr>
          <p:cNvPr id="10" name="Rettangolo 9"/>
          <p:cNvSpPr/>
          <p:nvPr/>
        </p:nvSpPr>
        <p:spPr>
          <a:xfrm>
            <a:off x="1187624" y="2492896"/>
            <a:ext cx="7560840" cy="194421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400" b="1" dirty="0" smtClean="0">
                <a:solidFill>
                  <a:srgbClr val="FF0000"/>
                </a:solidFill>
              </a:rPr>
              <a:t>Nel 1930</a:t>
            </a:r>
            <a:r>
              <a:rPr lang="it-IT" sz="2400" dirty="0" smtClean="0"/>
              <a:t>, </a:t>
            </a:r>
            <a:r>
              <a:rPr lang="it-IT" sz="2400" dirty="0" smtClean="0">
                <a:solidFill>
                  <a:srgbClr val="0070C0"/>
                </a:solidFill>
              </a:rPr>
              <a:t>alcune confessioni protestanti hanno iniziato a respingere questa posizione sostenuta a lungo. Coloro che si sono opposti a questa tendenza hanno predetto un aumento dei rapporti sessuali prematrimoniali, dell'adulterio, dell'accettazione del divorzio e dell'aborto.</a:t>
            </a:r>
            <a:endParaRPr lang="it-IT" sz="2400" dirty="0">
              <a:solidFill>
                <a:srgbClr val="0070C0"/>
              </a:solidFill>
            </a:endParaRPr>
          </a:p>
        </p:txBody>
      </p:sp>
      <p:sp>
        <p:nvSpPr>
          <p:cNvPr id="11" name="Rettangolo 10"/>
          <p:cNvSpPr/>
          <p:nvPr/>
        </p:nvSpPr>
        <p:spPr>
          <a:xfrm>
            <a:off x="1187624" y="4581128"/>
            <a:ext cx="7560840" cy="187220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400" b="1" dirty="0" smtClean="0">
                <a:solidFill>
                  <a:srgbClr val="FF0000"/>
                </a:solidFill>
              </a:rPr>
              <a:t>In seguito</a:t>
            </a:r>
            <a:r>
              <a:rPr lang="it-IT" sz="2400" dirty="0" smtClean="0"/>
              <a:t>, </a:t>
            </a:r>
            <a:r>
              <a:rPr lang="it-IT" sz="2400" dirty="0" smtClean="0">
                <a:solidFill>
                  <a:srgbClr val="0070C0"/>
                </a:solidFill>
              </a:rPr>
              <a:t>nel 1968, papa Paolo </a:t>
            </a:r>
            <a:r>
              <a:rPr lang="it-IT" sz="2400" dirty="0" err="1" smtClean="0">
                <a:solidFill>
                  <a:srgbClr val="0070C0"/>
                </a:solidFill>
              </a:rPr>
              <a:t>VI</a:t>
            </a:r>
            <a:r>
              <a:rPr lang="it-IT" sz="2400" dirty="0" smtClean="0">
                <a:solidFill>
                  <a:srgbClr val="0070C0"/>
                </a:solidFill>
              </a:rPr>
              <a:t> ha avvertito che l'utilizzo degli anticoncezionali avrebbe fatto sì che un coniuge trattasse l'altro come oggetto più che come persona e che, con il tempo, i Governi si vedessero tentati di imporre leggi che limitassero le dimensioni della famiglia.</a:t>
            </a:r>
            <a:endParaRPr lang="it-IT" sz="24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8"/>
            <a:ext cx="7851648" cy="864096"/>
          </a:xfrm>
        </p:spPr>
        <p:txBody>
          <a:bodyPr>
            <a:noAutofit/>
          </a:bodyPr>
          <a:lstStyle/>
          <a:p>
            <a:pPr algn="ctr"/>
            <a:r>
              <a:rPr lang="it-IT" sz="2800" b="1" dirty="0" smtClean="0">
                <a:solidFill>
                  <a:srgbClr val="FF0000"/>
                </a:solidFill>
              </a:rPr>
              <a:t>Quale è stato l’impatto degli anticoncezionali sulla società? E sulle coppie sposate? (2)</a:t>
            </a:r>
            <a:endParaRPr lang="it-IT" sz="28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12</a:t>
            </a:fld>
            <a:endParaRPr lang="it-IT"/>
          </a:p>
        </p:txBody>
      </p:sp>
      <p:sp>
        <p:nvSpPr>
          <p:cNvPr id="9" name="Rettangolo 8"/>
          <p:cNvSpPr/>
          <p:nvPr/>
        </p:nvSpPr>
        <p:spPr>
          <a:xfrm>
            <a:off x="1259632" y="3789040"/>
            <a:ext cx="7560840" cy="151216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000" b="1" dirty="0" smtClean="0">
                <a:solidFill>
                  <a:srgbClr val="FF0000"/>
                </a:solidFill>
              </a:rPr>
              <a:t>Queste previsioni </a:t>
            </a:r>
            <a:r>
              <a:rPr lang="it-IT" sz="2000" dirty="0" smtClean="0">
                <a:solidFill>
                  <a:srgbClr val="0070C0"/>
                </a:solidFill>
              </a:rPr>
              <a:t>si sono realizzate. Al giorno d'oggi constatiamo un'epidemia di malattie trasmesse sessualmente, un enorme incremento delle convivenze, la nascita di un bambino su tre al di fuori del matrimonio e l'aborto utilizzato da molti quando gli anticoncezionali falliscono.</a:t>
            </a:r>
            <a:endParaRPr lang="it-IT" sz="2000" dirty="0">
              <a:solidFill>
                <a:srgbClr val="0070C0"/>
              </a:solidFill>
            </a:endParaRPr>
          </a:p>
        </p:txBody>
      </p:sp>
      <p:sp>
        <p:nvSpPr>
          <p:cNvPr id="10" name="Rettangolo 9"/>
          <p:cNvSpPr/>
          <p:nvPr/>
        </p:nvSpPr>
        <p:spPr>
          <a:xfrm>
            <a:off x="1259632" y="5517232"/>
            <a:ext cx="7560840" cy="9361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000" b="1" dirty="0" smtClean="0">
                <a:solidFill>
                  <a:srgbClr val="FF0000"/>
                </a:solidFill>
              </a:rPr>
              <a:t>Non rispettare </a:t>
            </a:r>
            <a:r>
              <a:rPr lang="it-IT" sz="2000" dirty="0" smtClean="0">
                <a:solidFill>
                  <a:srgbClr val="0070C0"/>
                </a:solidFill>
              </a:rPr>
              <a:t>questo potere dell'amore matrimoniale di aiutare a creare nuove vite ha eroso il rispetto per la vita e la santità del matrimonio.</a:t>
            </a:r>
            <a:endParaRPr lang="it-IT" sz="2000" dirty="0">
              <a:solidFill>
                <a:srgbClr val="0070C0"/>
              </a:solidFill>
            </a:endParaRPr>
          </a:p>
        </p:txBody>
      </p:sp>
      <p:sp>
        <p:nvSpPr>
          <p:cNvPr id="13" name="Rettangolo 12"/>
          <p:cNvSpPr/>
          <p:nvPr/>
        </p:nvSpPr>
        <p:spPr>
          <a:xfrm>
            <a:off x="1259632" y="1412776"/>
            <a:ext cx="7560840" cy="21602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000" b="1" dirty="0" smtClean="0">
                <a:solidFill>
                  <a:srgbClr val="FF0000"/>
                </a:solidFill>
              </a:rPr>
              <a:t>Papa Giovanni Paolo II </a:t>
            </a:r>
            <a:r>
              <a:rPr lang="it-IT" sz="2000" dirty="0" smtClean="0">
                <a:solidFill>
                  <a:srgbClr val="0070C0"/>
                </a:solidFill>
              </a:rPr>
              <a:t>ha sottolineato lo stretto legame tra gli anticoncezionali e l'aborto, segnalando che “i disvalori insiti nella 'mentalità contraccettiva' – ben diversa dall'esercizio responsabile della paternità e maternità, attuato nel rispetto della piena verità dell'atto coniugale – sono tali da rendere più forte proprio questa tentazione, di fronte all'eventuale concepimento di una vita non desiderata”(</a:t>
            </a:r>
            <a:r>
              <a:rPr lang="it-IT" sz="2000" i="1" dirty="0" err="1" smtClean="0">
                <a:solidFill>
                  <a:srgbClr val="0070C0"/>
                </a:solidFill>
              </a:rPr>
              <a:t>Evangelium</a:t>
            </a:r>
            <a:r>
              <a:rPr lang="it-IT" sz="2000" i="1" dirty="0" smtClean="0">
                <a:solidFill>
                  <a:srgbClr val="0070C0"/>
                </a:solidFill>
              </a:rPr>
              <a:t> Vitae</a:t>
            </a:r>
            <a:r>
              <a:rPr lang="it-IT" sz="2000" dirty="0" smtClean="0">
                <a:solidFill>
                  <a:srgbClr val="0070C0"/>
                </a:solidFill>
              </a:rPr>
              <a:t>, n. 13).</a:t>
            </a:r>
            <a:endParaRPr lang="it-IT" sz="20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8"/>
            <a:ext cx="7851648" cy="576064"/>
          </a:xfrm>
        </p:spPr>
        <p:txBody>
          <a:bodyPr>
            <a:noAutofit/>
          </a:bodyPr>
          <a:lstStyle/>
          <a:p>
            <a:pPr algn="ctr"/>
            <a:r>
              <a:rPr lang="it-IT" sz="3200" b="1" dirty="0" smtClean="0">
                <a:solidFill>
                  <a:srgbClr val="FF0000"/>
                </a:solidFill>
              </a:rPr>
              <a:t>Metodi contraccettivi naturali</a:t>
            </a:r>
            <a:endParaRPr lang="it-IT" sz="32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13</a:t>
            </a:fld>
            <a:endParaRPr lang="it-IT"/>
          </a:p>
        </p:txBody>
      </p:sp>
      <p:sp>
        <p:nvSpPr>
          <p:cNvPr id="1025" name="Rectangle 1"/>
          <p:cNvSpPr>
            <a:spLocks noChangeArrowheads="1"/>
          </p:cNvSpPr>
          <p:nvPr/>
        </p:nvSpPr>
        <p:spPr bwMode="auto">
          <a:xfrm>
            <a:off x="1691680" y="1052736"/>
            <a:ext cx="7056784" cy="523220"/>
          </a:xfrm>
          <a:prstGeom prst="rect">
            <a:avLst/>
          </a:prstGeom>
          <a:noFill/>
          <a:ln w="9525">
            <a:noFill/>
            <a:miter lim="800000"/>
            <a:headEnd/>
            <a:tailEnd/>
          </a:ln>
          <a:effectLst/>
        </p:spPr>
        <p:txBody>
          <a:bodyPr vert="horz" wrap="square" lIns="-95220" tIns="45720" rIns="-9522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800" b="1" i="0" u="none" strike="noStrike" cap="none" normalizeH="0" baseline="0" dirty="0" smtClean="0">
                <a:ln>
                  <a:noFill/>
                </a:ln>
                <a:solidFill>
                  <a:srgbClr val="0070C0"/>
                </a:solidFill>
                <a:effectLst/>
                <a:latin typeface="Calibri" pitchFamily="34" charset="0"/>
                <a:ea typeface="Times New Roman" pitchFamily="18" charset="0"/>
                <a:cs typeface="Times New Roman" pitchFamily="18" charset="0"/>
              </a:rPr>
              <a:t>Metodo </a:t>
            </a:r>
            <a:r>
              <a:rPr kumimoji="0" lang="it-IT" sz="2800" b="1" i="0" u="none" strike="noStrike" cap="none" normalizeH="0" baseline="0" dirty="0" err="1" smtClean="0">
                <a:ln>
                  <a:noFill/>
                </a:ln>
                <a:solidFill>
                  <a:srgbClr val="0070C0"/>
                </a:solidFill>
                <a:effectLst/>
                <a:latin typeface="Calibri" pitchFamily="34" charset="0"/>
                <a:ea typeface="Times New Roman" pitchFamily="18" charset="0"/>
                <a:cs typeface="Times New Roman" pitchFamily="18" charset="0"/>
              </a:rPr>
              <a:t>Ogino-Knaus</a:t>
            </a:r>
            <a:r>
              <a:rPr kumimoji="0" lang="it-IT" sz="2800" b="1" i="0" u="none" strike="noStrike" cap="none" normalizeH="0" baseline="0" dirty="0" smtClean="0">
                <a:ln>
                  <a:noFill/>
                </a:ln>
                <a:solidFill>
                  <a:srgbClr val="0070C0"/>
                </a:solidFill>
                <a:effectLst/>
                <a:latin typeface="Calibri" pitchFamily="34" charset="0"/>
                <a:ea typeface="Times New Roman" pitchFamily="18" charset="0"/>
                <a:cs typeface="Times New Roman" pitchFamily="18" charset="0"/>
              </a:rPr>
              <a:t> (o metodo</a:t>
            </a:r>
            <a:r>
              <a:rPr kumimoji="0" lang="it-IT" sz="2800" b="1" i="0" u="none" strike="noStrike" cap="none" normalizeH="0" dirty="0" smtClean="0">
                <a:ln>
                  <a:noFill/>
                </a:ln>
                <a:solidFill>
                  <a:srgbClr val="0070C0"/>
                </a:solidFill>
                <a:effectLst/>
                <a:latin typeface="Calibri" pitchFamily="34" charset="0"/>
                <a:ea typeface="Times New Roman" pitchFamily="18" charset="0"/>
                <a:cs typeface="Times New Roman" pitchFamily="18" charset="0"/>
              </a:rPr>
              <a:t> del calendario)</a:t>
            </a:r>
            <a:endParaRPr kumimoji="0" lang="it-IT" sz="1800" b="1" i="0" u="none" strike="noStrike" cap="none" normalizeH="0" baseline="0" dirty="0" smtClean="0">
              <a:ln>
                <a:noFill/>
              </a:ln>
              <a:solidFill>
                <a:srgbClr val="0070C0"/>
              </a:solidFill>
              <a:effectLst/>
              <a:latin typeface="Arial" pitchFamily="34" charset="0"/>
              <a:cs typeface="Arial" pitchFamily="34" charset="0"/>
            </a:endParaRPr>
          </a:p>
        </p:txBody>
      </p:sp>
      <p:pic>
        <p:nvPicPr>
          <p:cNvPr id="11" name="Immagine 10" descr="Metodo ogino knaus"/>
          <p:cNvPicPr/>
          <p:nvPr/>
        </p:nvPicPr>
        <p:blipFill>
          <a:blip r:embed="rId2" cstate="print"/>
          <a:srcRect/>
          <a:stretch>
            <a:fillRect/>
          </a:stretch>
        </p:blipFill>
        <p:spPr bwMode="auto">
          <a:xfrm>
            <a:off x="2699792" y="1628800"/>
            <a:ext cx="4392488" cy="482453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25"/>
                                        </p:tgtEl>
                                        <p:attrNameLst>
                                          <p:attrName>style.visibility</p:attrName>
                                        </p:attrNameLst>
                                      </p:cBhvr>
                                      <p:to>
                                        <p:strVal val="visible"/>
                                      </p:to>
                                    </p:set>
                                    <p:anim calcmode="lin" valueType="num">
                                      <p:cBhvr>
                                        <p:cTn id="7" dur="500" fill="hold"/>
                                        <p:tgtEl>
                                          <p:spTgt spid="102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25"/>
                                        </p:tgtEl>
                                        <p:attrNameLst>
                                          <p:attrName>ppt_y</p:attrName>
                                        </p:attrNameLst>
                                      </p:cBhvr>
                                      <p:tavLst>
                                        <p:tav tm="0">
                                          <p:val>
                                            <p:strVal val="#ppt_y"/>
                                          </p:val>
                                        </p:tav>
                                        <p:tav tm="100000">
                                          <p:val>
                                            <p:strVal val="#ppt_y"/>
                                          </p:val>
                                        </p:tav>
                                      </p:tavLst>
                                    </p:anim>
                                    <p:anim calcmode="lin" valueType="num">
                                      <p:cBhvr>
                                        <p:cTn id="9" dur="500" fill="hold"/>
                                        <p:tgtEl>
                                          <p:spTgt spid="102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2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25"/>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 calcmode="lin" valueType="num">
                                      <p:cBhvr>
                                        <p:cTn id="18" dur="500" fill="hold"/>
                                        <p:tgtEl>
                                          <p:spTgt spid="11"/>
                                        </p:tgtEl>
                                        <p:attrNameLst>
                                          <p:attrName>style.rotation</p:attrName>
                                        </p:attrNameLst>
                                      </p:cBhvr>
                                      <p:tavLst>
                                        <p:tav tm="0">
                                          <p:val>
                                            <p:fltVal val="360"/>
                                          </p:val>
                                        </p:tav>
                                        <p:tav tm="100000">
                                          <p:val>
                                            <p:fltVal val="0"/>
                                          </p:val>
                                        </p:tav>
                                      </p:tavLst>
                                    </p:anim>
                                    <p:animEffect transition="in" filter="fade">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8"/>
            <a:ext cx="7851648" cy="576064"/>
          </a:xfrm>
        </p:spPr>
        <p:txBody>
          <a:bodyPr>
            <a:noAutofit/>
          </a:bodyPr>
          <a:lstStyle/>
          <a:p>
            <a:pPr algn="ctr"/>
            <a:r>
              <a:rPr lang="it-IT" sz="3200" b="1" dirty="0" smtClean="0">
                <a:solidFill>
                  <a:srgbClr val="FF0000"/>
                </a:solidFill>
              </a:rPr>
              <a:t>Metodo Ogino </a:t>
            </a:r>
            <a:r>
              <a:rPr lang="it-IT" sz="3200" b="1" dirty="0" err="1" smtClean="0">
                <a:solidFill>
                  <a:srgbClr val="FF0000"/>
                </a:solidFill>
              </a:rPr>
              <a:t>Knaus</a:t>
            </a:r>
            <a:endParaRPr lang="it-IT" sz="32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14</a:t>
            </a:fld>
            <a:endParaRPr lang="it-IT"/>
          </a:p>
        </p:txBody>
      </p:sp>
      <p:sp>
        <p:nvSpPr>
          <p:cNvPr id="12" name="CasellaDiTesto 11"/>
          <p:cNvSpPr txBox="1"/>
          <p:nvPr/>
        </p:nvSpPr>
        <p:spPr>
          <a:xfrm>
            <a:off x="1403648" y="1196752"/>
            <a:ext cx="7416824" cy="480131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ESEMPIO: </a:t>
            </a:r>
            <a:r>
              <a:rPr lang="it-IT" dirty="0" smtClean="0"/>
              <a:t>Una donna in un anno presenta 12 cicli mestruali, di cui il più corto ha avuto una durata (per esempio) di 26 giorni e il più lungo di 31</a:t>
            </a:r>
          </a:p>
          <a:p>
            <a:pPr algn="just"/>
            <a:r>
              <a:rPr lang="it-IT" dirty="0" smtClean="0"/>
              <a:t> </a:t>
            </a:r>
          </a:p>
          <a:p>
            <a:pPr algn="just"/>
            <a:r>
              <a:rPr lang="it-IT" b="1" dirty="0" smtClean="0">
                <a:solidFill>
                  <a:srgbClr val="FF0000"/>
                </a:solidFill>
              </a:rPr>
              <a:t>APPLICAZIONE DEL METODO OGINO-KNAUS:</a:t>
            </a:r>
          </a:p>
          <a:p>
            <a:pPr lvl="0" algn="just"/>
            <a:r>
              <a:rPr lang="it-IT" dirty="0" smtClean="0"/>
              <a:t>Ultimo giorno di infertilità (fase infertile </a:t>
            </a:r>
            <a:r>
              <a:rPr lang="it-IT" dirty="0" err="1" smtClean="0"/>
              <a:t>pre-ovulatoria</a:t>
            </a:r>
            <a:r>
              <a:rPr lang="it-IT" dirty="0" smtClean="0"/>
              <a:t>): 26 -19=7</a:t>
            </a:r>
          </a:p>
          <a:p>
            <a:pPr lvl="0" algn="just"/>
            <a:r>
              <a:rPr lang="it-IT" dirty="0" smtClean="0"/>
              <a:t>Primo giorno di infertilità (fase infertile post-ovulatoria): 31-10=21</a:t>
            </a:r>
          </a:p>
          <a:p>
            <a:pPr algn="just"/>
            <a:endParaRPr lang="it-IT" dirty="0" smtClean="0"/>
          </a:p>
          <a:p>
            <a:pPr algn="ctr"/>
            <a:r>
              <a:rPr lang="it-IT" b="1" dirty="0" smtClean="0">
                <a:solidFill>
                  <a:srgbClr val="FF0000"/>
                </a:solidFill>
              </a:rPr>
              <a:t>INTERPRETAZIONE DEL METODO OGINO-KNAUS:</a:t>
            </a:r>
          </a:p>
          <a:p>
            <a:pPr lvl="0" algn="just"/>
            <a:r>
              <a:rPr lang="it-IT" b="1" dirty="0" smtClean="0">
                <a:solidFill>
                  <a:srgbClr val="FF0000"/>
                </a:solidFill>
              </a:rPr>
              <a:t>La donna che desidera figli </a:t>
            </a:r>
            <a:r>
              <a:rPr lang="it-IT" dirty="0" smtClean="0"/>
              <a:t>dovrebbe tentare una gravidanza tra l'8° e il 20° giorno del ciclo mestruale per avere maggiori probabilità che l'ovulo venga fecondato. </a:t>
            </a:r>
          </a:p>
          <a:p>
            <a:pPr lvl="0" algn="just"/>
            <a:r>
              <a:rPr lang="it-IT" b="1" dirty="0" smtClean="0">
                <a:solidFill>
                  <a:srgbClr val="FF0000"/>
                </a:solidFill>
              </a:rPr>
              <a:t>Infatti, nel 7° giorno </a:t>
            </a:r>
            <a:r>
              <a:rPr lang="it-IT" dirty="0" smtClean="0"/>
              <a:t>la donna è ancora infertile; essa potrà concepire a partire dal giorno successivo (8°). </a:t>
            </a:r>
          </a:p>
          <a:p>
            <a:pPr lvl="0" algn="just"/>
            <a:r>
              <a:rPr lang="it-IT" b="1" dirty="0" smtClean="0">
                <a:solidFill>
                  <a:srgbClr val="FF0000"/>
                </a:solidFill>
              </a:rPr>
              <a:t>Similmente</a:t>
            </a:r>
            <a:r>
              <a:rPr lang="it-IT" dirty="0" smtClean="0">
                <a:solidFill>
                  <a:srgbClr val="FF0000"/>
                </a:solidFill>
              </a:rPr>
              <a:t>, </a:t>
            </a:r>
            <a:r>
              <a:rPr lang="it-IT" b="1" dirty="0" smtClean="0">
                <a:solidFill>
                  <a:srgbClr val="FF0000"/>
                </a:solidFill>
              </a:rPr>
              <a:t>il 21 indica il giorno di ritorno all'infertilità</a:t>
            </a:r>
            <a:r>
              <a:rPr lang="it-IT" dirty="0" smtClean="0"/>
              <a:t>, dunque fino al giorno precedente (20°) la donna è ancora fertile.</a:t>
            </a:r>
          </a:p>
          <a:p>
            <a:pPr lvl="0" algn="just"/>
            <a:r>
              <a:rPr lang="it-IT" b="1" dirty="0" smtClean="0">
                <a:solidFill>
                  <a:srgbClr val="FF0000"/>
                </a:solidFill>
              </a:rPr>
              <a:t>La donna che non desidera figli </a:t>
            </a:r>
            <a:r>
              <a:rPr lang="it-IT" dirty="0" smtClean="0"/>
              <a:t>dovrebbe astenersi dai rapporti sessuali nel periodo compreso tra l'8° e il 20° giorno del ciclo mestruale.</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1000"/>
                                        <p:tgtEl>
                                          <p:spTgt spid="12">
                                            <p:txEl>
                                              <p:pRg st="0" end="0"/>
                                            </p:txEl>
                                          </p:spTgt>
                                        </p:tgtEl>
                                      </p:cBhvr>
                                    </p:animEffect>
                                    <p:anim calcmode="lin" valueType="num">
                                      <p:cBhvr>
                                        <p:cTn id="8"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2">
                                            <p:txEl>
                                              <p:pRg st="2" end="2"/>
                                            </p:txEl>
                                          </p:spTgt>
                                        </p:tgtEl>
                                        <p:attrNameLst>
                                          <p:attrName>style.visibility</p:attrName>
                                        </p:attrNameLst>
                                      </p:cBhvr>
                                      <p:to>
                                        <p:strVal val="visible"/>
                                      </p:to>
                                    </p:set>
                                    <p:animEffect transition="in" filter="fade">
                                      <p:cBhvr>
                                        <p:cTn id="14" dur="1000"/>
                                        <p:tgtEl>
                                          <p:spTgt spid="12">
                                            <p:txEl>
                                              <p:pRg st="2" end="2"/>
                                            </p:txEl>
                                          </p:spTgt>
                                        </p:tgtEl>
                                      </p:cBhvr>
                                    </p:animEffect>
                                    <p:anim calcmode="lin" valueType="num">
                                      <p:cBhvr>
                                        <p:cTn id="15"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2">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animEffect transition="in" filter="fade">
                                      <p:cBhvr>
                                        <p:cTn id="19" dur="1000"/>
                                        <p:tgtEl>
                                          <p:spTgt spid="12">
                                            <p:txEl>
                                              <p:pRg st="3" end="3"/>
                                            </p:txEl>
                                          </p:spTgt>
                                        </p:tgtEl>
                                      </p:cBhvr>
                                    </p:animEffect>
                                    <p:anim calcmode="lin" valueType="num">
                                      <p:cBhvr>
                                        <p:cTn id="20" dur="1000" fill="hold"/>
                                        <p:tgtEl>
                                          <p:spTgt spid="12">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12">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2">
                                            <p:txEl>
                                              <p:pRg st="4" end="4"/>
                                            </p:txEl>
                                          </p:spTgt>
                                        </p:tgtEl>
                                        <p:attrNameLst>
                                          <p:attrName>style.visibility</p:attrName>
                                        </p:attrNameLst>
                                      </p:cBhvr>
                                      <p:to>
                                        <p:strVal val="visible"/>
                                      </p:to>
                                    </p:set>
                                    <p:animEffect transition="in" filter="fade">
                                      <p:cBhvr>
                                        <p:cTn id="24" dur="1000"/>
                                        <p:tgtEl>
                                          <p:spTgt spid="12">
                                            <p:txEl>
                                              <p:pRg st="4" end="4"/>
                                            </p:txEl>
                                          </p:spTgt>
                                        </p:tgtEl>
                                      </p:cBhvr>
                                    </p:animEffect>
                                    <p:anim calcmode="lin" valueType="num">
                                      <p:cBhvr>
                                        <p:cTn id="25" dur="1000" fill="hold"/>
                                        <p:tgtEl>
                                          <p:spTgt spid="12">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1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2">
                                            <p:txEl>
                                              <p:pRg st="6" end="6"/>
                                            </p:txEl>
                                          </p:spTgt>
                                        </p:tgtEl>
                                        <p:attrNameLst>
                                          <p:attrName>style.visibility</p:attrName>
                                        </p:attrNameLst>
                                      </p:cBhvr>
                                      <p:to>
                                        <p:strVal val="visible"/>
                                      </p:to>
                                    </p:set>
                                    <p:animEffect transition="in" filter="fade">
                                      <p:cBhvr>
                                        <p:cTn id="31" dur="1000"/>
                                        <p:tgtEl>
                                          <p:spTgt spid="12">
                                            <p:txEl>
                                              <p:pRg st="6" end="6"/>
                                            </p:txEl>
                                          </p:spTgt>
                                        </p:tgtEl>
                                      </p:cBhvr>
                                    </p:animEffect>
                                    <p:anim calcmode="lin" valueType="num">
                                      <p:cBhvr>
                                        <p:cTn id="32" dur="1000" fill="hold"/>
                                        <p:tgtEl>
                                          <p:spTgt spid="12">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1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2">
                                            <p:txEl>
                                              <p:pRg st="7" end="7"/>
                                            </p:txEl>
                                          </p:spTgt>
                                        </p:tgtEl>
                                        <p:attrNameLst>
                                          <p:attrName>style.visibility</p:attrName>
                                        </p:attrNameLst>
                                      </p:cBhvr>
                                      <p:to>
                                        <p:strVal val="visible"/>
                                      </p:to>
                                    </p:set>
                                    <p:animEffect transition="in" filter="fade">
                                      <p:cBhvr>
                                        <p:cTn id="38" dur="1000"/>
                                        <p:tgtEl>
                                          <p:spTgt spid="12">
                                            <p:txEl>
                                              <p:pRg st="7" end="7"/>
                                            </p:txEl>
                                          </p:spTgt>
                                        </p:tgtEl>
                                      </p:cBhvr>
                                    </p:animEffect>
                                    <p:anim calcmode="lin" valueType="num">
                                      <p:cBhvr>
                                        <p:cTn id="39" dur="1000" fill="hold"/>
                                        <p:tgtEl>
                                          <p:spTgt spid="12">
                                            <p:txEl>
                                              <p:pRg st="7" end="7"/>
                                            </p:txEl>
                                          </p:spTgt>
                                        </p:tgtEl>
                                        <p:attrNameLst>
                                          <p:attrName>ppt_x</p:attrName>
                                        </p:attrNameLst>
                                      </p:cBhvr>
                                      <p:tavLst>
                                        <p:tav tm="0">
                                          <p:val>
                                            <p:strVal val="#ppt_x"/>
                                          </p:val>
                                        </p:tav>
                                        <p:tav tm="100000">
                                          <p:val>
                                            <p:strVal val="#ppt_x"/>
                                          </p:val>
                                        </p:tav>
                                      </p:tavLst>
                                    </p:anim>
                                    <p:anim calcmode="lin" valueType="num">
                                      <p:cBhvr>
                                        <p:cTn id="40" dur="1000" fill="hold"/>
                                        <p:tgtEl>
                                          <p:spTgt spid="1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2">
                                            <p:txEl>
                                              <p:pRg st="8" end="8"/>
                                            </p:txEl>
                                          </p:spTgt>
                                        </p:tgtEl>
                                        <p:attrNameLst>
                                          <p:attrName>style.visibility</p:attrName>
                                        </p:attrNameLst>
                                      </p:cBhvr>
                                      <p:to>
                                        <p:strVal val="visible"/>
                                      </p:to>
                                    </p:set>
                                    <p:animEffect transition="in" filter="fade">
                                      <p:cBhvr>
                                        <p:cTn id="45" dur="1000"/>
                                        <p:tgtEl>
                                          <p:spTgt spid="12">
                                            <p:txEl>
                                              <p:pRg st="8" end="8"/>
                                            </p:txEl>
                                          </p:spTgt>
                                        </p:tgtEl>
                                      </p:cBhvr>
                                    </p:animEffect>
                                    <p:anim calcmode="lin" valueType="num">
                                      <p:cBhvr>
                                        <p:cTn id="46" dur="1000" fill="hold"/>
                                        <p:tgtEl>
                                          <p:spTgt spid="12">
                                            <p:txEl>
                                              <p:pRg st="8" end="8"/>
                                            </p:txEl>
                                          </p:spTgt>
                                        </p:tgtEl>
                                        <p:attrNameLst>
                                          <p:attrName>ppt_x</p:attrName>
                                        </p:attrNameLst>
                                      </p:cBhvr>
                                      <p:tavLst>
                                        <p:tav tm="0">
                                          <p:val>
                                            <p:strVal val="#ppt_x"/>
                                          </p:val>
                                        </p:tav>
                                        <p:tav tm="100000">
                                          <p:val>
                                            <p:strVal val="#ppt_x"/>
                                          </p:val>
                                        </p:tav>
                                      </p:tavLst>
                                    </p:anim>
                                    <p:anim calcmode="lin" valueType="num">
                                      <p:cBhvr>
                                        <p:cTn id="47" dur="1000" fill="hold"/>
                                        <p:tgtEl>
                                          <p:spTgt spid="1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12">
                                            <p:txEl>
                                              <p:pRg st="9" end="9"/>
                                            </p:txEl>
                                          </p:spTgt>
                                        </p:tgtEl>
                                        <p:attrNameLst>
                                          <p:attrName>style.visibility</p:attrName>
                                        </p:attrNameLst>
                                      </p:cBhvr>
                                      <p:to>
                                        <p:strVal val="visible"/>
                                      </p:to>
                                    </p:set>
                                    <p:animEffect transition="in" filter="fade">
                                      <p:cBhvr>
                                        <p:cTn id="52" dur="1000"/>
                                        <p:tgtEl>
                                          <p:spTgt spid="12">
                                            <p:txEl>
                                              <p:pRg st="9" end="9"/>
                                            </p:txEl>
                                          </p:spTgt>
                                        </p:tgtEl>
                                      </p:cBhvr>
                                    </p:animEffect>
                                    <p:anim calcmode="lin" valueType="num">
                                      <p:cBhvr>
                                        <p:cTn id="53" dur="1000" fill="hold"/>
                                        <p:tgtEl>
                                          <p:spTgt spid="12">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1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12">
                                            <p:txEl>
                                              <p:pRg st="10" end="10"/>
                                            </p:txEl>
                                          </p:spTgt>
                                        </p:tgtEl>
                                        <p:attrNameLst>
                                          <p:attrName>style.visibility</p:attrName>
                                        </p:attrNameLst>
                                      </p:cBhvr>
                                      <p:to>
                                        <p:strVal val="visible"/>
                                      </p:to>
                                    </p:set>
                                    <p:animEffect transition="in" filter="fade">
                                      <p:cBhvr>
                                        <p:cTn id="59" dur="1000"/>
                                        <p:tgtEl>
                                          <p:spTgt spid="12">
                                            <p:txEl>
                                              <p:pRg st="10" end="10"/>
                                            </p:txEl>
                                          </p:spTgt>
                                        </p:tgtEl>
                                      </p:cBhvr>
                                    </p:animEffect>
                                    <p:anim calcmode="lin" valueType="num">
                                      <p:cBhvr>
                                        <p:cTn id="60" dur="1000" fill="hold"/>
                                        <p:tgtEl>
                                          <p:spTgt spid="12">
                                            <p:txEl>
                                              <p:pRg st="10" end="10"/>
                                            </p:txEl>
                                          </p:spTgt>
                                        </p:tgtEl>
                                        <p:attrNameLst>
                                          <p:attrName>ppt_x</p:attrName>
                                        </p:attrNameLst>
                                      </p:cBhvr>
                                      <p:tavLst>
                                        <p:tav tm="0">
                                          <p:val>
                                            <p:strVal val="#ppt_x"/>
                                          </p:val>
                                        </p:tav>
                                        <p:tav tm="100000">
                                          <p:val>
                                            <p:strVal val="#ppt_x"/>
                                          </p:val>
                                        </p:tav>
                                      </p:tavLst>
                                    </p:anim>
                                    <p:anim calcmode="lin" valueType="num">
                                      <p:cBhvr>
                                        <p:cTn id="61" dur="1000" fill="hold"/>
                                        <p:tgtEl>
                                          <p:spTgt spid="1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8"/>
            <a:ext cx="7851648" cy="576064"/>
          </a:xfrm>
        </p:spPr>
        <p:txBody>
          <a:bodyPr>
            <a:noAutofit/>
          </a:bodyPr>
          <a:lstStyle/>
          <a:p>
            <a:pPr algn="ctr"/>
            <a:r>
              <a:rPr lang="it-IT" sz="2400" b="1" dirty="0" smtClean="0">
                <a:solidFill>
                  <a:srgbClr val="FF0000"/>
                </a:solidFill>
              </a:rPr>
              <a:t>Metodo della temperatura basale o </a:t>
            </a:r>
            <a:r>
              <a:rPr lang="it-IT" sz="2400" b="1" dirty="0" err="1" smtClean="0">
                <a:solidFill>
                  <a:srgbClr val="FF0000"/>
                </a:solidFill>
              </a:rPr>
              <a:t>sintotermico</a:t>
            </a:r>
            <a:endParaRPr lang="it-IT" sz="24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15</a:t>
            </a:fld>
            <a:endParaRPr lang="it-IT"/>
          </a:p>
        </p:txBody>
      </p:sp>
      <p:sp>
        <p:nvSpPr>
          <p:cNvPr id="8" name="CasellaDiTesto 7"/>
          <p:cNvSpPr txBox="1"/>
          <p:nvPr/>
        </p:nvSpPr>
        <p:spPr>
          <a:xfrm>
            <a:off x="1259632" y="908720"/>
            <a:ext cx="7632848" cy="5632311"/>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Com'è noto, la temperatura basale della donna non è costante: </a:t>
            </a:r>
            <a:r>
              <a:rPr lang="it-IT" dirty="0" smtClean="0"/>
              <a:t>tende ad essere più bassa all'inizio del ciclo, per poi aumentare di 0.5/0.6 gradi centigradi durante l'ovulazione; in seguito, la temperatura basale tende nuovamente a diminuire, per prepararsi alla mestruazione successiva. </a:t>
            </a:r>
          </a:p>
          <a:p>
            <a:pPr algn="just"/>
            <a:r>
              <a:rPr lang="it-IT" b="1" dirty="0" smtClean="0">
                <a:solidFill>
                  <a:srgbClr val="FF0000"/>
                </a:solidFill>
              </a:rPr>
              <a:t>Il periodo più fecondo per la donna </a:t>
            </a:r>
            <a:r>
              <a:rPr lang="it-IT" dirty="0" smtClean="0"/>
              <a:t>inizia 3 giorni prima dell'aumento della temperatura basale e termina 3 giorni dopo: nel caso la donna volesse evitare la gravidanza, dovrebbe astenersi dai rapporti proprio in questo periodo.</a:t>
            </a:r>
          </a:p>
          <a:p>
            <a:pPr algn="just"/>
            <a:r>
              <a:rPr lang="it-IT" b="1" dirty="0" smtClean="0">
                <a:solidFill>
                  <a:srgbClr val="FF0000"/>
                </a:solidFill>
              </a:rPr>
              <a:t>Le donne che sfruttano la contraccezione naturale </a:t>
            </a:r>
            <a:r>
              <a:rPr lang="it-IT" dirty="0" smtClean="0"/>
              <a:t>appaiono molto attente ai segnali che invia loro l'organismo e tra questi spicca anche la valutazione della temperatura basale, le cui fluttuazioni sono stimolate dal progesterone.</a:t>
            </a:r>
          </a:p>
          <a:p>
            <a:pPr algn="just"/>
            <a:r>
              <a:rPr lang="it-IT" b="1" dirty="0" smtClean="0">
                <a:solidFill>
                  <a:srgbClr val="FF0000"/>
                </a:solidFill>
              </a:rPr>
              <a:t>Il problema principale </a:t>
            </a:r>
            <a:r>
              <a:rPr lang="it-IT" dirty="0" smtClean="0"/>
              <a:t>è che la temperatura corporea risulta influenzata da moltissimi fattori, come stress, stato di nutrizione, fattori ambientali ecc., i quali potrebbero trarre in inganno la donna e generare oscillazioni termiche molto simili a quelle del periodo ovulatorio. </a:t>
            </a:r>
          </a:p>
          <a:p>
            <a:pPr algn="just"/>
            <a:r>
              <a:rPr lang="it-IT" b="1" dirty="0" smtClean="0">
                <a:solidFill>
                  <a:srgbClr val="FF0000"/>
                </a:solidFill>
              </a:rPr>
              <a:t>Il controllo della temperatura basale </a:t>
            </a:r>
            <a:r>
              <a:rPr lang="it-IT" dirty="0" smtClean="0"/>
              <a:t>non è un metodo naturale contraccettivo affidabile: a tal proposito, viene spesso associato alla valutazione del muco cervicale (metodo </a:t>
            </a:r>
            <a:r>
              <a:rPr lang="it-IT" dirty="0" err="1" smtClean="0"/>
              <a:t>Billings</a:t>
            </a:r>
            <a:r>
              <a:rPr lang="it-IT" dirty="0" smtClean="0"/>
              <a:t>).</a:t>
            </a:r>
          </a:p>
          <a:p>
            <a:pPr algn="just"/>
            <a:r>
              <a:rPr lang="it-IT" b="1" dirty="0" smtClean="0">
                <a:solidFill>
                  <a:srgbClr val="FF0000"/>
                </a:solidFill>
              </a:rPr>
              <a:t>La valutazione</a:t>
            </a:r>
            <a:r>
              <a:rPr lang="it-IT" dirty="0" smtClean="0">
                <a:solidFill>
                  <a:srgbClr val="FF0000"/>
                </a:solidFill>
              </a:rPr>
              <a:t> </a:t>
            </a:r>
            <a:r>
              <a:rPr lang="it-IT" b="1" dirty="0" smtClean="0">
                <a:solidFill>
                  <a:srgbClr val="FF0000"/>
                </a:solidFill>
              </a:rPr>
              <a:t>della temperatura </a:t>
            </a:r>
            <a:r>
              <a:rPr lang="it-IT" dirty="0" smtClean="0"/>
              <a:t>basale e del muco cervicale è nota come </a:t>
            </a:r>
            <a:r>
              <a:rPr lang="it-IT" b="1" dirty="0" smtClean="0"/>
              <a:t>metodo </a:t>
            </a:r>
            <a:r>
              <a:rPr lang="it-IT" b="1" dirty="0" err="1" smtClean="0"/>
              <a:t>sintotermico</a:t>
            </a:r>
            <a:r>
              <a:rPr lang="it-IT" dirty="0" smtClean="0"/>
              <a:t>.</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xEl>
                                              <p:pRg st="4" end="4"/>
                                            </p:txEl>
                                          </p:spTgt>
                                        </p:tgtEl>
                                        <p:attrNameLst>
                                          <p:attrName>style.visibility</p:attrName>
                                        </p:attrNameLst>
                                      </p:cBhvr>
                                      <p:to>
                                        <p:strVal val="visible"/>
                                      </p:to>
                                    </p:set>
                                    <p:animEffect transition="in" filter="fade">
                                      <p:cBhvr>
                                        <p:cTn id="35" dur="1000"/>
                                        <p:tgtEl>
                                          <p:spTgt spid="8">
                                            <p:txEl>
                                              <p:pRg st="4" end="4"/>
                                            </p:txEl>
                                          </p:spTgt>
                                        </p:tgtEl>
                                      </p:cBhvr>
                                    </p:animEffect>
                                    <p:anim calcmode="lin" valueType="num">
                                      <p:cBhvr>
                                        <p:cTn id="36"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fade">
                                      <p:cBhvr>
                                        <p:cTn id="42" dur="1000"/>
                                        <p:tgtEl>
                                          <p:spTgt spid="8">
                                            <p:txEl>
                                              <p:pRg st="5" end="5"/>
                                            </p:txEl>
                                          </p:spTgt>
                                        </p:tgtEl>
                                      </p:cBhvr>
                                    </p:animEffect>
                                    <p:anim calcmode="lin" valueType="num">
                                      <p:cBhvr>
                                        <p:cTn id="43"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8"/>
            <a:ext cx="7851648" cy="576064"/>
          </a:xfrm>
        </p:spPr>
        <p:txBody>
          <a:bodyPr>
            <a:noAutofit/>
          </a:bodyPr>
          <a:lstStyle/>
          <a:p>
            <a:pPr algn="ctr"/>
            <a:r>
              <a:rPr lang="it-IT" sz="2400" b="1" dirty="0" smtClean="0">
                <a:solidFill>
                  <a:srgbClr val="FF0000"/>
                </a:solidFill>
              </a:rPr>
              <a:t>Metodo della temperatura basale o  </a:t>
            </a:r>
            <a:r>
              <a:rPr lang="it-IT" sz="2400" b="1" dirty="0" err="1" smtClean="0">
                <a:solidFill>
                  <a:srgbClr val="FF0000"/>
                </a:solidFill>
              </a:rPr>
              <a:t>sintotermico</a:t>
            </a:r>
            <a:endParaRPr lang="it-IT" sz="24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16</a:t>
            </a:fld>
            <a:endParaRPr lang="it-IT"/>
          </a:p>
        </p:txBody>
      </p:sp>
      <p:graphicFrame>
        <p:nvGraphicFramePr>
          <p:cNvPr id="8" name="Tabella 7"/>
          <p:cNvGraphicFramePr>
            <a:graphicFrameLocks noGrp="1"/>
          </p:cNvGraphicFramePr>
          <p:nvPr/>
        </p:nvGraphicFramePr>
        <p:xfrm>
          <a:off x="1403647" y="908720"/>
          <a:ext cx="7200801" cy="5533647"/>
        </p:xfrm>
        <a:graphic>
          <a:graphicData uri="http://schemas.openxmlformats.org/drawingml/2006/table">
            <a:tbl>
              <a:tblPr/>
              <a:tblGrid>
                <a:gridCol w="2036590"/>
                <a:gridCol w="2763944"/>
                <a:gridCol w="2400267"/>
              </a:tblGrid>
              <a:tr h="391087">
                <a:tc>
                  <a:txBody>
                    <a:bodyPr/>
                    <a:lstStyle/>
                    <a:p>
                      <a:pPr>
                        <a:lnSpc>
                          <a:spcPct val="115000"/>
                        </a:lnSpc>
                        <a:spcAft>
                          <a:spcPts val="0"/>
                        </a:spcAft>
                      </a:pPr>
                      <a:r>
                        <a:rPr lang="it-IT" sz="1000" b="1" dirty="0">
                          <a:solidFill>
                            <a:srgbClr val="111111"/>
                          </a:solidFill>
                          <a:latin typeface="Arial"/>
                          <a:ea typeface="Times New Roman"/>
                          <a:cs typeface="Times New Roman"/>
                        </a:rPr>
                        <a:t>Periodo</a:t>
                      </a:r>
                      <a:endParaRPr lang="it-IT" sz="900" dirty="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a:txBody>
                    <a:bodyPr/>
                    <a:lstStyle/>
                    <a:p>
                      <a:pPr>
                        <a:lnSpc>
                          <a:spcPct val="115000"/>
                        </a:lnSpc>
                        <a:spcAft>
                          <a:spcPts val="0"/>
                        </a:spcAft>
                      </a:pPr>
                      <a:r>
                        <a:rPr lang="it-IT" sz="1000" b="1" dirty="0">
                          <a:solidFill>
                            <a:srgbClr val="111111"/>
                          </a:solidFill>
                          <a:latin typeface="Arial"/>
                          <a:ea typeface="Times New Roman"/>
                          <a:cs typeface="Times New Roman"/>
                        </a:rPr>
                        <a:t>Segnale</a:t>
                      </a:r>
                      <a:endParaRPr lang="it-IT" sz="900" dirty="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a:txBody>
                    <a:bodyPr/>
                    <a:lstStyle/>
                    <a:p>
                      <a:pPr>
                        <a:lnSpc>
                          <a:spcPct val="115000"/>
                        </a:lnSpc>
                        <a:spcAft>
                          <a:spcPts val="0"/>
                        </a:spcAft>
                      </a:pPr>
                      <a:r>
                        <a:rPr lang="it-IT" sz="1000" b="1">
                          <a:solidFill>
                            <a:srgbClr val="111111"/>
                          </a:solidFill>
                          <a:latin typeface="Arial"/>
                          <a:ea typeface="Times New Roman"/>
                          <a:cs typeface="Times New Roman"/>
                        </a:rPr>
                        <a:t>Interpretazione del segnale secondo il metodo sintotermico</a:t>
                      </a:r>
                      <a:endParaRPr lang="it-IT" sz="90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r>
              <a:tr h="199019">
                <a:tc gridSpan="3">
                  <a:txBody>
                    <a:bodyPr/>
                    <a:lstStyle/>
                    <a:p>
                      <a:pPr>
                        <a:lnSpc>
                          <a:spcPct val="115000"/>
                        </a:lnSpc>
                      </a:pPr>
                      <a:endParaRPr lang="it-IT" sz="900" dirty="0">
                        <a:latin typeface="Calibri"/>
                        <a:ea typeface="Times New Roman"/>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hMerge="1">
                  <a:txBody>
                    <a:bodyPr/>
                    <a:lstStyle/>
                    <a:p>
                      <a:endParaRPr lang="it-IT"/>
                    </a:p>
                  </a:txBody>
                  <a:tcPr/>
                </a:tc>
                <a:tc hMerge="1">
                  <a:txBody>
                    <a:bodyPr/>
                    <a:lstStyle/>
                    <a:p>
                      <a:endParaRPr lang="it-IT"/>
                    </a:p>
                  </a:txBody>
                  <a:tcPr/>
                </a:tc>
              </a:tr>
              <a:tr h="762049">
                <a:tc>
                  <a:txBody>
                    <a:bodyPr/>
                    <a:lstStyle/>
                    <a:p>
                      <a:pPr>
                        <a:lnSpc>
                          <a:spcPct val="115000"/>
                        </a:lnSpc>
                        <a:spcAft>
                          <a:spcPts val="0"/>
                        </a:spcAft>
                      </a:pPr>
                      <a:r>
                        <a:rPr lang="it-IT" sz="1000" dirty="0">
                          <a:latin typeface="Arial"/>
                          <a:ea typeface="Times New Roman"/>
                          <a:cs typeface="Times New Roman"/>
                        </a:rPr>
                        <a:t>Immediatamente </a:t>
                      </a:r>
                      <a:r>
                        <a:rPr lang="it-IT" sz="1000" dirty="0" smtClean="0">
                          <a:latin typeface="Arial"/>
                          <a:ea typeface="Times New Roman"/>
                          <a:cs typeface="Times New Roman"/>
                        </a:rPr>
                        <a:t>dopo</a:t>
                      </a:r>
                    </a:p>
                    <a:p>
                      <a:pPr>
                        <a:lnSpc>
                          <a:spcPct val="115000"/>
                        </a:lnSpc>
                        <a:spcAft>
                          <a:spcPts val="0"/>
                        </a:spcAft>
                      </a:pPr>
                      <a:r>
                        <a:rPr lang="it-IT" sz="1000" dirty="0" smtClean="0">
                          <a:latin typeface="Arial"/>
                          <a:ea typeface="Times New Roman"/>
                          <a:cs typeface="Times New Roman"/>
                        </a:rPr>
                        <a:t> </a:t>
                      </a:r>
                      <a:r>
                        <a:rPr lang="it-IT" sz="1000" dirty="0">
                          <a:latin typeface="Arial"/>
                          <a:ea typeface="Times New Roman"/>
                          <a:cs typeface="Times New Roman"/>
                        </a:rPr>
                        <a:t>la</a:t>
                      </a:r>
                      <a:r>
                        <a:rPr lang="it-IT" sz="1000" dirty="0">
                          <a:solidFill>
                            <a:srgbClr val="FF0000"/>
                          </a:solidFill>
                          <a:latin typeface="Arial"/>
                          <a:ea typeface="Times New Roman"/>
                          <a:cs typeface="Times New Roman"/>
                        </a:rPr>
                        <a:t> </a:t>
                      </a:r>
                      <a:r>
                        <a:rPr lang="it-IT" sz="1000" b="1" u="none" dirty="0" smtClean="0">
                          <a:solidFill>
                            <a:srgbClr val="FF0000"/>
                          </a:solidFill>
                          <a:latin typeface="Arial"/>
                          <a:ea typeface="Times New Roman"/>
                          <a:cs typeface="Times New Roman"/>
                        </a:rPr>
                        <a:t>mestruazione</a:t>
                      </a:r>
                      <a:endParaRPr lang="it-IT" sz="900" b="1" u="none" dirty="0">
                        <a:solidFill>
                          <a:srgbClr val="FF0000"/>
                        </a:solidFill>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a:txBody>
                    <a:bodyPr/>
                    <a:lstStyle/>
                    <a:p>
                      <a:pPr>
                        <a:lnSpc>
                          <a:spcPct val="115000"/>
                        </a:lnSpc>
                        <a:spcAft>
                          <a:spcPts val="0"/>
                        </a:spcAft>
                      </a:pPr>
                      <a:r>
                        <a:rPr lang="it-IT" sz="1000" dirty="0">
                          <a:latin typeface="Arial"/>
                          <a:ea typeface="Times New Roman"/>
                          <a:cs typeface="Times New Roman"/>
                        </a:rPr>
                        <a:t>Temperatura corporea bassa, ma in costante aumento + assenza di muco cervicale (</a:t>
                      </a:r>
                      <a:r>
                        <a:rPr lang="it-IT" sz="1000" u="none" dirty="0">
                          <a:solidFill>
                            <a:srgbClr val="FF0000"/>
                          </a:solidFill>
                          <a:latin typeface="Arial"/>
                          <a:ea typeface="Times New Roman"/>
                          <a:cs typeface="Times New Roman"/>
                        </a:rPr>
                        <a:t>vagina</a:t>
                      </a:r>
                      <a:r>
                        <a:rPr lang="it-IT" sz="1000" dirty="0">
                          <a:solidFill>
                            <a:srgbClr val="FF0000"/>
                          </a:solidFill>
                          <a:latin typeface="Arial"/>
                          <a:ea typeface="Times New Roman"/>
                          <a:cs typeface="Times New Roman"/>
                        </a:rPr>
                        <a:t> "asciutta</a:t>
                      </a:r>
                      <a:r>
                        <a:rPr lang="it-IT" sz="1000" dirty="0">
                          <a:latin typeface="Arial"/>
                          <a:ea typeface="Times New Roman"/>
                          <a:cs typeface="Times New Roman"/>
                        </a:rPr>
                        <a:t>") + assenza di tensione mammaria</a:t>
                      </a:r>
                      <a:endParaRPr lang="it-IT" sz="900" dirty="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a:txBody>
                    <a:bodyPr/>
                    <a:lstStyle/>
                    <a:p>
                      <a:pPr>
                        <a:lnSpc>
                          <a:spcPct val="115000"/>
                        </a:lnSpc>
                        <a:spcAft>
                          <a:spcPts val="0"/>
                        </a:spcAft>
                      </a:pPr>
                      <a:r>
                        <a:rPr lang="it-IT" sz="1000" dirty="0">
                          <a:latin typeface="Arial"/>
                          <a:ea typeface="Times New Roman"/>
                          <a:cs typeface="Times New Roman"/>
                        </a:rPr>
                        <a:t>La donna non è fertile</a:t>
                      </a:r>
                      <a:endParaRPr lang="it-IT" sz="900" dirty="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r>
              <a:tr h="199019">
                <a:tc gridSpan="3">
                  <a:txBody>
                    <a:bodyPr/>
                    <a:lstStyle/>
                    <a:p>
                      <a:pPr>
                        <a:lnSpc>
                          <a:spcPct val="115000"/>
                        </a:lnSpc>
                      </a:pPr>
                      <a:endParaRPr lang="it-IT" sz="900" dirty="0">
                        <a:latin typeface="Calibri"/>
                        <a:ea typeface="Times New Roman"/>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hMerge="1">
                  <a:txBody>
                    <a:bodyPr/>
                    <a:lstStyle/>
                    <a:p>
                      <a:endParaRPr lang="it-IT"/>
                    </a:p>
                  </a:txBody>
                  <a:tcPr/>
                </a:tc>
                <a:tc hMerge="1">
                  <a:txBody>
                    <a:bodyPr/>
                    <a:lstStyle/>
                    <a:p>
                      <a:endParaRPr lang="it-IT"/>
                    </a:p>
                  </a:txBody>
                  <a:tcPr/>
                </a:tc>
              </a:tr>
              <a:tr h="439695">
                <a:tc>
                  <a:txBody>
                    <a:bodyPr/>
                    <a:lstStyle/>
                    <a:p>
                      <a:pPr>
                        <a:lnSpc>
                          <a:spcPct val="115000"/>
                        </a:lnSpc>
                        <a:spcAft>
                          <a:spcPts val="0"/>
                        </a:spcAft>
                      </a:pPr>
                      <a:r>
                        <a:rPr lang="it-IT" sz="1000" dirty="0">
                          <a:latin typeface="Arial"/>
                          <a:ea typeface="Times New Roman"/>
                          <a:cs typeface="Times New Roman"/>
                        </a:rPr>
                        <a:t>Dopo alcuni </a:t>
                      </a:r>
                      <a:r>
                        <a:rPr lang="it-IT" sz="1000" dirty="0" smtClean="0">
                          <a:latin typeface="Arial"/>
                          <a:ea typeface="Times New Roman"/>
                          <a:cs typeface="Times New Roman"/>
                        </a:rPr>
                        <a:t>giorni</a:t>
                      </a:r>
                    </a:p>
                    <a:p>
                      <a:pPr>
                        <a:lnSpc>
                          <a:spcPct val="115000"/>
                        </a:lnSpc>
                        <a:spcAft>
                          <a:spcPts val="0"/>
                        </a:spcAft>
                      </a:pPr>
                      <a:r>
                        <a:rPr lang="it-IT" sz="1000" dirty="0" smtClean="0">
                          <a:latin typeface="Arial"/>
                          <a:ea typeface="Times New Roman"/>
                          <a:cs typeface="Times New Roman"/>
                        </a:rPr>
                        <a:t> </a:t>
                      </a:r>
                      <a:r>
                        <a:rPr lang="it-IT" sz="1000" dirty="0">
                          <a:latin typeface="Arial"/>
                          <a:ea typeface="Times New Roman"/>
                          <a:cs typeface="Times New Roman"/>
                        </a:rPr>
                        <a:t>dalla mestruazione</a:t>
                      </a:r>
                      <a:endParaRPr lang="it-IT" sz="900" dirty="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a:txBody>
                    <a:bodyPr/>
                    <a:lstStyle/>
                    <a:p>
                      <a:pPr>
                        <a:lnSpc>
                          <a:spcPct val="115000"/>
                        </a:lnSpc>
                        <a:spcAft>
                          <a:spcPts val="0"/>
                        </a:spcAft>
                      </a:pPr>
                      <a:r>
                        <a:rPr lang="it-IT" sz="1000" dirty="0">
                          <a:latin typeface="Arial"/>
                          <a:ea typeface="Times New Roman"/>
                          <a:cs typeface="Times New Roman"/>
                        </a:rPr>
                        <a:t>Stabilizzazione della temperatura corporea + comparsa di muco (pastoso e NON fluido)</a:t>
                      </a:r>
                      <a:endParaRPr lang="it-IT" sz="900" dirty="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a:txBody>
                    <a:bodyPr/>
                    <a:lstStyle/>
                    <a:p>
                      <a:pPr>
                        <a:lnSpc>
                          <a:spcPct val="115000"/>
                        </a:lnSpc>
                        <a:spcAft>
                          <a:spcPts val="0"/>
                        </a:spcAft>
                      </a:pPr>
                      <a:r>
                        <a:rPr lang="it-IT" sz="1000">
                          <a:latin typeface="Arial"/>
                          <a:ea typeface="Times New Roman"/>
                          <a:cs typeface="Times New Roman"/>
                        </a:rPr>
                        <a:t>La donna non è ancora fertile (scarsissime probabilità di concepimento)</a:t>
                      </a:r>
                      <a:endParaRPr lang="it-IT" sz="90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r>
              <a:tr h="0">
                <a:tc gridSpan="3">
                  <a:txBody>
                    <a:bodyPr/>
                    <a:lstStyle/>
                    <a:p>
                      <a:pPr>
                        <a:lnSpc>
                          <a:spcPct val="115000"/>
                        </a:lnSpc>
                      </a:pPr>
                      <a:endParaRPr lang="it-IT" sz="900" dirty="0">
                        <a:latin typeface="Calibri"/>
                        <a:ea typeface="Times New Roman"/>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hMerge="1">
                  <a:txBody>
                    <a:bodyPr/>
                    <a:lstStyle/>
                    <a:p>
                      <a:endParaRPr lang="it-IT"/>
                    </a:p>
                  </a:txBody>
                  <a:tcPr/>
                </a:tc>
                <a:tc hMerge="1">
                  <a:txBody>
                    <a:bodyPr/>
                    <a:lstStyle/>
                    <a:p>
                      <a:endParaRPr lang="it-IT"/>
                    </a:p>
                  </a:txBody>
                  <a:tcPr/>
                </a:tc>
              </a:tr>
              <a:tr h="762049">
                <a:tc>
                  <a:txBody>
                    <a:bodyPr/>
                    <a:lstStyle/>
                    <a:p>
                      <a:pPr>
                        <a:lnSpc>
                          <a:spcPct val="115000"/>
                        </a:lnSpc>
                        <a:spcAft>
                          <a:spcPts val="0"/>
                        </a:spcAft>
                      </a:pPr>
                      <a:r>
                        <a:rPr lang="it-IT" sz="1000" dirty="0">
                          <a:latin typeface="Arial"/>
                          <a:ea typeface="Times New Roman"/>
                          <a:cs typeface="Times New Roman"/>
                        </a:rPr>
                        <a:t>Dopo 7-10 </a:t>
                      </a:r>
                      <a:r>
                        <a:rPr lang="it-IT" sz="1000" dirty="0" err="1">
                          <a:latin typeface="Arial"/>
                          <a:ea typeface="Times New Roman"/>
                          <a:cs typeface="Times New Roman"/>
                        </a:rPr>
                        <a:t>gg</a:t>
                      </a:r>
                      <a:r>
                        <a:rPr lang="it-IT" sz="1000" dirty="0">
                          <a:latin typeface="Arial"/>
                          <a:ea typeface="Times New Roman"/>
                          <a:cs typeface="Times New Roman"/>
                        </a:rPr>
                        <a:t> dalla mestruazione</a:t>
                      </a:r>
                      <a:endParaRPr lang="it-IT" sz="900" dirty="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a:txBody>
                    <a:bodyPr/>
                    <a:lstStyle/>
                    <a:p>
                      <a:pPr>
                        <a:lnSpc>
                          <a:spcPct val="115000"/>
                        </a:lnSpc>
                        <a:spcAft>
                          <a:spcPts val="0"/>
                        </a:spcAft>
                      </a:pPr>
                      <a:r>
                        <a:rPr lang="it-IT" sz="1000" dirty="0">
                          <a:latin typeface="Arial"/>
                          <a:ea typeface="Times New Roman"/>
                          <a:cs typeface="Times New Roman"/>
                        </a:rPr>
                        <a:t>Produzione di muco cervicale filante ed acquoso + inizio di una dilatazione del collo dell'</a:t>
                      </a:r>
                      <a:r>
                        <a:rPr lang="it-IT" sz="1000" u="none" dirty="0">
                          <a:solidFill>
                            <a:srgbClr val="FF0000"/>
                          </a:solidFill>
                          <a:latin typeface="Arial"/>
                          <a:ea typeface="Times New Roman"/>
                          <a:cs typeface="Times New Roman"/>
                        </a:rPr>
                        <a:t>uter</a:t>
                      </a:r>
                      <a:r>
                        <a:rPr lang="it-IT" sz="1000" u="sng" dirty="0">
                          <a:solidFill>
                            <a:srgbClr val="FF0000"/>
                          </a:solidFill>
                          <a:latin typeface="Arial"/>
                          <a:ea typeface="Times New Roman"/>
                          <a:cs typeface="Times New Roman"/>
                        </a:rPr>
                        <a:t>o</a:t>
                      </a:r>
                      <a:endParaRPr lang="it-IT" sz="900" dirty="0">
                        <a:solidFill>
                          <a:srgbClr val="FF0000"/>
                        </a:solidFill>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a:txBody>
                    <a:bodyPr/>
                    <a:lstStyle/>
                    <a:p>
                      <a:pPr>
                        <a:lnSpc>
                          <a:spcPct val="115000"/>
                        </a:lnSpc>
                        <a:spcAft>
                          <a:spcPts val="0"/>
                        </a:spcAft>
                      </a:pPr>
                      <a:r>
                        <a:rPr lang="it-IT" sz="1000" dirty="0">
                          <a:latin typeface="Arial"/>
                          <a:ea typeface="Times New Roman"/>
                          <a:cs typeface="Times New Roman"/>
                        </a:rPr>
                        <a:t>Gli </a:t>
                      </a:r>
                      <a:r>
                        <a:rPr lang="it-IT" sz="1000" u="none" dirty="0">
                          <a:solidFill>
                            <a:srgbClr val="FF0000"/>
                          </a:solidFill>
                          <a:latin typeface="Arial"/>
                          <a:ea typeface="Times New Roman"/>
                          <a:cs typeface="Times New Roman"/>
                        </a:rPr>
                        <a:t>estrogen</a:t>
                      </a:r>
                      <a:r>
                        <a:rPr lang="it-IT" sz="1000" u="sng" dirty="0">
                          <a:solidFill>
                            <a:srgbClr val="FF0000"/>
                          </a:solidFill>
                          <a:latin typeface="Arial"/>
                          <a:ea typeface="Times New Roman"/>
                          <a:cs typeface="Times New Roman"/>
                        </a:rPr>
                        <a:t>i</a:t>
                      </a:r>
                      <a:r>
                        <a:rPr lang="it-IT" sz="1000" dirty="0">
                          <a:solidFill>
                            <a:srgbClr val="FF0000"/>
                          </a:solidFill>
                          <a:latin typeface="Arial"/>
                          <a:ea typeface="Times New Roman"/>
                          <a:cs typeface="Times New Roman"/>
                        </a:rPr>
                        <a:t> </a:t>
                      </a:r>
                      <a:r>
                        <a:rPr lang="it-IT" sz="1000" dirty="0">
                          <a:latin typeface="Arial"/>
                          <a:ea typeface="Times New Roman"/>
                          <a:cs typeface="Times New Roman"/>
                        </a:rPr>
                        <a:t>aumentano rapidamente, mentre</a:t>
                      </a:r>
                      <a:r>
                        <a:rPr lang="it-IT" sz="1000" dirty="0">
                          <a:solidFill>
                            <a:srgbClr val="FF0000"/>
                          </a:solidFill>
                          <a:latin typeface="Arial"/>
                          <a:ea typeface="Times New Roman"/>
                          <a:cs typeface="Times New Roman"/>
                        </a:rPr>
                        <a:t> </a:t>
                      </a:r>
                      <a:r>
                        <a:rPr lang="it-IT" sz="1000" u="none" dirty="0">
                          <a:solidFill>
                            <a:srgbClr val="FF0000"/>
                          </a:solidFill>
                          <a:latin typeface="Arial"/>
                          <a:ea typeface="Times New Roman"/>
                          <a:cs typeface="Times New Roman"/>
                        </a:rPr>
                        <a:t>il progesterone</a:t>
                      </a:r>
                      <a:r>
                        <a:rPr lang="it-IT" sz="1000" dirty="0">
                          <a:latin typeface="Arial"/>
                          <a:ea typeface="Times New Roman"/>
                          <a:cs typeface="Times New Roman"/>
                        </a:rPr>
                        <a:t> aumenta più lentamente →La donna inizia ad essere potenzialmente fertile</a:t>
                      </a:r>
                      <a:endParaRPr lang="it-IT" sz="900" dirty="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r>
              <a:tr h="199019">
                <a:tc gridSpan="3">
                  <a:txBody>
                    <a:bodyPr/>
                    <a:lstStyle/>
                    <a:p>
                      <a:pPr>
                        <a:lnSpc>
                          <a:spcPct val="115000"/>
                        </a:lnSpc>
                      </a:pPr>
                      <a:endParaRPr lang="it-IT" sz="900" dirty="0">
                        <a:latin typeface="Calibri"/>
                        <a:ea typeface="Times New Roman"/>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hMerge="1">
                  <a:txBody>
                    <a:bodyPr/>
                    <a:lstStyle/>
                    <a:p>
                      <a:endParaRPr lang="it-IT"/>
                    </a:p>
                  </a:txBody>
                  <a:tcPr/>
                </a:tc>
                <a:tc hMerge="1">
                  <a:txBody>
                    <a:bodyPr/>
                    <a:lstStyle/>
                    <a:p>
                      <a:endParaRPr lang="it-IT"/>
                    </a:p>
                  </a:txBody>
                  <a:tcPr/>
                </a:tc>
              </a:tr>
              <a:tr h="1147906">
                <a:tc>
                  <a:txBody>
                    <a:bodyPr/>
                    <a:lstStyle/>
                    <a:p>
                      <a:pPr>
                        <a:lnSpc>
                          <a:spcPct val="115000"/>
                        </a:lnSpc>
                        <a:spcAft>
                          <a:spcPts val="0"/>
                        </a:spcAft>
                      </a:pPr>
                      <a:r>
                        <a:rPr lang="it-IT" sz="1000" u="none" dirty="0" smtClean="0">
                          <a:solidFill>
                            <a:srgbClr val="FF0000"/>
                          </a:solidFill>
                          <a:latin typeface="Arial"/>
                          <a:ea typeface="Times New Roman"/>
                          <a:cs typeface="Times New Roman"/>
                        </a:rPr>
                        <a:t>Ovulazion</a:t>
                      </a:r>
                      <a:r>
                        <a:rPr lang="it-IT" sz="1000" u="sng" dirty="0" smtClean="0">
                          <a:solidFill>
                            <a:srgbClr val="FF0000"/>
                          </a:solidFill>
                          <a:latin typeface="Arial"/>
                          <a:ea typeface="Times New Roman"/>
                          <a:cs typeface="Times New Roman"/>
                        </a:rPr>
                        <a:t>e</a:t>
                      </a:r>
                      <a:r>
                        <a:rPr lang="it-IT" sz="1000" u="none" baseline="0" dirty="0">
                          <a:solidFill>
                            <a:schemeClr val="tx1"/>
                          </a:solidFill>
                          <a:latin typeface="Arial"/>
                          <a:ea typeface="Times New Roman"/>
                          <a:cs typeface="Times New Roman"/>
                        </a:rPr>
                        <a:t> </a:t>
                      </a:r>
                      <a:r>
                        <a:rPr lang="it-IT" sz="1000" dirty="0" smtClean="0">
                          <a:latin typeface="Arial"/>
                          <a:ea typeface="Times New Roman"/>
                          <a:cs typeface="Times New Roman"/>
                        </a:rPr>
                        <a:t>dopo </a:t>
                      </a:r>
                      <a:r>
                        <a:rPr lang="it-IT" sz="1000" dirty="0">
                          <a:latin typeface="Arial"/>
                          <a:ea typeface="Times New Roman"/>
                          <a:cs typeface="Times New Roman"/>
                        </a:rPr>
                        <a:t>circa 14 </a:t>
                      </a:r>
                      <a:r>
                        <a:rPr lang="it-IT" sz="1000" dirty="0" smtClean="0">
                          <a:latin typeface="Arial"/>
                          <a:ea typeface="Times New Roman"/>
                          <a:cs typeface="Times New Roman"/>
                        </a:rPr>
                        <a:t>gg. </a:t>
                      </a:r>
                      <a:r>
                        <a:rPr lang="it-IT" sz="1000" dirty="0">
                          <a:latin typeface="Arial"/>
                          <a:ea typeface="Times New Roman"/>
                          <a:cs typeface="Times New Roman"/>
                        </a:rPr>
                        <a:t>dalla mestruazione)</a:t>
                      </a:r>
                      <a:endParaRPr lang="it-IT" sz="900" dirty="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a:txBody>
                    <a:bodyPr/>
                    <a:lstStyle/>
                    <a:p>
                      <a:pPr>
                        <a:lnSpc>
                          <a:spcPct val="115000"/>
                        </a:lnSpc>
                        <a:spcAft>
                          <a:spcPts val="0"/>
                        </a:spcAft>
                      </a:pPr>
                      <a:r>
                        <a:rPr lang="it-IT" sz="1000" i="1" dirty="0">
                          <a:latin typeface="Arial"/>
                          <a:ea typeface="Times New Roman"/>
                          <a:cs typeface="Times New Roman"/>
                        </a:rPr>
                        <a:t>Drastico calo della temperatura </a:t>
                      </a:r>
                      <a:r>
                        <a:rPr lang="it-IT" sz="1000" i="1" dirty="0" err="1">
                          <a:latin typeface="Arial"/>
                          <a:ea typeface="Times New Roman"/>
                          <a:cs typeface="Times New Roman"/>
                        </a:rPr>
                        <a:t>basale*</a:t>
                      </a:r>
                      <a:r>
                        <a:rPr lang="it-IT" sz="1000" i="1" dirty="0">
                          <a:latin typeface="Arial"/>
                          <a:ea typeface="Times New Roman"/>
                          <a:cs typeface="Times New Roman"/>
                        </a:rPr>
                        <a:t> seguito da un evidente ed improvviso rialzo</a:t>
                      </a:r>
                      <a:r>
                        <a:rPr lang="it-IT" sz="1000" dirty="0">
                          <a:latin typeface="Arial"/>
                          <a:ea typeface="Times New Roman"/>
                          <a:cs typeface="Times New Roman"/>
                        </a:rPr>
                        <a:t> di 0,5-0,9°C (curva bifasica termica) + Perdita di muco dalla consistenza paragonabile alla chiara d'uovo crudo + cervice uterina "soffice" con orifizio dilatato</a:t>
                      </a:r>
                      <a:endParaRPr lang="it-IT" sz="900" dirty="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a:txBody>
                    <a:bodyPr/>
                    <a:lstStyle/>
                    <a:p>
                      <a:pPr>
                        <a:lnSpc>
                          <a:spcPct val="115000"/>
                        </a:lnSpc>
                        <a:spcAft>
                          <a:spcPts val="0"/>
                        </a:spcAft>
                      </a:pPr>
                      <a:r>
                        <a:rPr lang="it-IT" sz="1000" dirty="0">
                          <a:latin typeface="Arial"/>
                          <a:ea typeface="Times New Roman"/>
                          <a:cs typeface="Times New Roman"/>
                        </a:rPr>
                        <a:t>Rapida diminuzione degli estrogeni (dopo il picco max. della temperatura) ed aumento del </a:t>
                      </a:r>
                      <a:r>
                        <a:rPr lang="it-IT" sz="1000" u="none" dirty="0">
                          <a:solidFill>
                            <a:srgbClr val="FF0000"/>
                          </a:solidFill>
                          <a:latin typeface="Arial"/>
                          <a:ea typeface="Times New Roman"/>
                          <a:cs typeface="Times New Roman"/>
                        </a:rPr>
                        <a:t>progesteron</a:t>
                      </a:r>
                      <a:r>
                        <a:rPr lang="it-IT" sz="1000" u="sng" dirty="0">
                          <a:solidFill>
                            <a:srgbClr val="FF0000"/>
                          </a:solidFill>
                          <a:latin typeface="Arial"/>
                          <a:ea typeface="Times New Roman"/>
                          <a:cs typeface="Times New Roman"/>
                        </a:rPr>
                        <a:t>e</a:t>
                      </a:r>
                      <a:r>
                        <a:rPr lang="it-IT" sz="1000" dirty="0">
                          <a:latin typeface="Arial"/>
                          <a:ea typeface="Times New Roman"/>
                          <a:cs typeface="Times New Roman"/>
                        </a:rPr>
                        <a:t> → altissime probabilità di concepimento</a:t>
                      </a:r>
                      <a:endParaRPr lang="it-IT" sz="900" dirty="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r>
              <a:tr h="199019">
                <a:tc gridSpan="3">
                  <a:txBody>
                    <a:bodyPr/>
                    <a:lstStyle/>
                    <a:p>
                      <a:pPr>
                        <a:lnSpc>
                          <a:spcPct val="115000"/>
                        </a:lnSpc>
                      </a:pPr>
                      <a:endParaRPr lang="it-IT" sz="900">
                        <a:latin typeface="Calibri"/>
                        <a:ea typeface="Times New Roman"/>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hMerge="1">
                  <a:txBody>
                    <a:bodyPr/>
                    <a:lstStyle/>
                    <a:p>
                      <a:endParaRPr lang="it-IT"/>
                    </a:p>
                  </a:txBody>
                  <a:tcPr/>
                </a:tc>
                <a:tc hMerge="1">
                  <a:txBody>
                    <a:bodyPr/>
                    <a:lstStyle/>
                    <a:p>
                      <a:endParaRPr lang="it-IT"/>
                    </a:p>
                  </a:txBody>
                  <a:tcPr/>
                </a:tc>
              </a:tr>
              <a:tr h="1046733">
                <a:tc>
                  <a:txBody>
                    <a:bodyPr/>
                    <a:lstStyle/>
                    <a:p>
                      <a:pPr>
                        <a:lnSpc>
                          <a:spcPct val="115000"/>
                        </a:lnSpc>
                        <a:spcAft>
                          <a:spcPts val="0"/>
                        </a:spcAft>
                      </a:pPr>
                      <a:r>
                        <a:rPr lang="it-IT" sz="1000" dirty="0">
                          <a:latin typeface="Arial"/>
                          <a:ea typeface="Times New Roman"/>
                          <a:cs typeface="Times New Roman"/>
                        </a:rPr>
                        <a:t>Periodo post-ovulazione (3-4 </a:t>
                      </a:r>
                      <a:r>
                        <a:rPr lang="it-IT" sz="1000" dirty="0" smtClean="0">
                          <a:latin typeface="Arial"/>
                          <a:ea typeface="Times New Roman"/>
                          <a:cs typeface="Times New Roman"/>
                        </a:rPr>
                        <a:t>gg. </a:t>
                      </a:r>
                    </a:p>
                    <a:p>
                      <a:pPr>
                        <a:lnSpc>
                          <a:spcPct val="115000"/>
                        </a:lnSpc>
                        <a:spcAft>
                          <a:spcPts val="0"/>
                        </a:spcAft>
                      </a:pPr>
                      <a:r>
                        <a:rPr lang="it-IT" sz="1000" dirty="0" smtClean="0">
                          <a:latin typeface="Arial"/>
                          <a:ea typeface="Times New Roman"/>
                          <a:cs typeface="Times New Roman"/>
                        </a:rPr>
                        <a:t>dopo </a:t>
                      </a:r>
                      <a:r>
                        <a:rPr lang="it-IT" sz="1000" dirty="0">
                          <a:latin typeface="Arial"/>
                          <a:ea typeface="Times New Roman"/>
                          <a:cs typeface="Times New Roman"/>
                        </a:rPr>
                        <a:t>il termine dell'ovulazione)</a:t>
                      </a:r>
                      <a:endParaRPr lang="it-IT" sz="900" dirty="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a:txBody>
                    <a:bodyPr/>
                    <a:lstStyle/>
                    <a:p>
                      <a:pPr>
                        <a:lnSpc>
                          <a:spcPct val="115000"/>
                        </a:lnSpc>
                        <a:spcAft>
                          <a:spcPts val="0"/>
                        </a:spcAft>
                      </a:pPr>
                      <a:r>
                        <a:rPr lang="it-IT" sz="1000" dirty="0">
                          <a:latin typeface="Arial"/>
                          <a:ea typeface="Times New Roman"/>
                          <a:cs typeface="Times New Roman"/>
                        </a:rPr>
                        <a:t>Mantenimento di valori elevati della temperatura basale per 12-14 </a:t>
                      </a:r>
                      <a:r>
                        <a:rPr lang="it-IT" sz="1000" dirty="0" err="1">
                          <a:latin typeface="Arial"/>
                          <a:ea typeface="Times New Roman"/>
                          <a:cs typeface="Times New Roman"/>
                        </a:rPr>
                        <a:t>gg</a:t>
                      </a:r>
                      <a:r>
                        <a:rPr lang="it-IT" sz="1000" dirty="0">
                          <a:latin typeface="Arial"/>
                          <a:ea typeface="Times New Roman"/>
                          <a:cs typeface="Times New Roman"/>
                        </a:rPr>
                        <a:t> (fino all'arrivo della mestruazione successiva)+ Assenza di muco cervicale + (possibile) </a:t>
                      </a:r>
                      <a:r>
                        <a:rPr lang="it-IT" sz="1000" u="none" dirty="0">
                          <a:solidFill>
                            <a:srgbClr val="FF0000"/>
                          </a:solidFill>
                          <a:latin typeface="Arial"/>
                          <a:ea typeface="Times New Roman"/>
                          <a:cs typeface="Times New Roman"/>
                        </a:rPr>
                        <a:t>gonfiore addominale</a:t>
                      </a:r>
                      <a:r>
                        <a:rPr lang="it-IT" sz="1000" dirty="0">
                          <a:latin typeface="Arial"/>
                          <a:ea typeface="Times New Roman"/>
                          <a:cs typeface="Times New Roman"/>
                        </a:rPr>
                        <a:t>, turgore mammario e alterazione dell'umore</a:t>
                      </a:r>
                      <a:endParaRPr lang="it-IT" sz="900" dirty="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c>
                  <a:txBody>
                    <a:bodyPr/>
                    <a:lstStyle/>
                    <a:p>
                      <a:pPr>
                        <a:lnSpc>
                          <a:spcPct val="115000"/>
                        </a:lnSpc>
                        <a:spcAft>
                          <a:spcPts val="0"/>
                        </a:spcAft>
                      </a:pPr>
                      <a:r>
                        <a:rPr lang="it-IT" sz="1000" dirty="0">
                          <a:latin typeface="Arial"/>
                          <a:ea typeface="Times New Roman"/>
                          <a:cs typeface="Times New Roman"/>
                        </a:rPr>
                        <a:t>La donna non è più fertile</a:t>
                      </a:r>
                      <a:endParaRPr lang="it-IT" sz="900" dirty="0">
                        <a:latin typeface="Calibri"/>
                        <a:ea typeface="Calibri"/>
                        <a:cs typeface="Times New Roman"/>
                      </a:endParaRPr>
                    </a:p>
                  </a:txBody>
                  <a:tcPr marL="15159" marR="15159" marT="15159" marB="15159">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8"/>
            <a:ext cx="7851648" cy="576064"/>
          </a:xfrm>
        </p:spPr>
        <p:txBody>
          <a:bodyPr>
            <a:noAutofit/>
          </a:bodyPr>
          <a:lstStyle/>
          <a:p>
            <a:pPr algn="ctr"/>
            <a:r>
              <a:rPr lang="it-IT" sz="2400" b="1" dirty="0" smtClean="0">
                <a:solidFill>
                  <a:srgbClr val="FF0000"/>
                </a:solidFill>
              </a:rPr>
              <a:t>Metodo </a:t>
            </a:r>
            <a:r>
              <a:rPr lang="it-IT" sz="2400" b="1" dirty="0" err="1" smtClean="0">
                <a:solidFill>
                  <a:srgbClr val="FF0000"/>
                </a:solidFill>
              </a:rPr>
              <a:t>Billings</a:t>
            </a:r>
            <a:endParaRPr lang="it-IT" sz="24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17</a:t>
            </a:fld>
            <a:endParaRPr lang="it-IT"/>
          </a:p>
        </p:txBody>
      </p:sp>
      <p:sp>
        <p:nvSpPr>
          <p:cNvPr id="8" name="CasellaDiTesto 7"/>
          <p:cNvSpPr txBox="1"/>
          <p:nvPr/>
        </p:nvSpPr>
        <p:spPr>
          <a:xfrm>
            <a:off x="1259632" y="1052736"/>
            <a:ext cx="7632848" cy="5262979"/>
          </a:xfrm>
          <a:prstGeom prst="rect">
            <a:avLst/>
          </a:prstGeom>
          <a:solidFill>
            <a:srgbClr val="FFFF00"/>
          </a:solidFill>
          <a:ln w="25400">
            <a:solidFill>
              <a:schemeClr val="accent1"/>
            </a:solidFill>
          </a:ln>
        </p:spPr>
        <p:txBody>
          <a:bodyPr wrap="square" rtlCol="0">
            <a:spAutoFit/>
          </a:bodyPr>
          <a:lstStyle/>
          <a:p>
            <a:pPr algn="just"/>
            <a:r>
              <a:rPr lang="it-IT" sz="2400" b="1" dirty="0" smtClean="0">
                <a:solidFill>
                  <a:srgbClr val="FF0000"/>
                </a:solidFill>
              </a:rPr>
              <a:t>Come sopra accennato, </a:t>
            </a:r>
            <a:r>
              <a:rPr lang="it-IT" sz="2400" dirty="0" smtClean="0"/>
              <a:t>il metodo </a:t>
            </a:r>
            <a:r>
              <a:rPr lang="it-IT" sz="2400" dirty="0" err="1" smtClean="0"/>
              <a:t>Billings</a:t>
            </a:r>
            <a:r>
              <a:rPr lang="it-IT" sz="2400" dirty="0" smtClean="0"/>
              <a:t> è un'altra pratica contraccettiva naturale che presuppone lo studio del proprio corpo: più in particolare, si basa sul riconoscimento dell'ovulazione osservando e studiando accuratamente le caratteristiche del muco cervicale. </a:t>
            </a:r>
          </a:p>
          <a:p>
            <a:pPr algn="just"/>
            <a:r>
              <a:rPr lang="it-IT" sz="2400" b="1" dirty="0" smtClean="0">
                <a:solidFill>
                  <a:srgbClr val="FF0000"/>
                </a:solidFill>
              </a:rPr>
              <a:t>Qualora il muco </a:t>
            </a:r>
            <a:r>
              <a:rPr lang="it-IT" sz="2400" dirty="0" smtClean="0"/>
              <a:t>risultasse particolarmente filamentoso ed abbondante, con ogni probabilità la donna è in fase ovulatoria, momento in cui il corpo della stessa risulta maggiormente predisposto al concepimento (in genere, nelle donne che non presentano irregolarità mestruali, l'ovulazione coincide con la metà del ciclo). </a:t>
            </a:r>
          </a:p>
          <a:p>
            <a:pPr algn="just"/>
            <a:r>
              <a:rPr lang="it-IT" sz="2400" b="1" dirty="0" smtClean="0">
                <a:solidFill>
                  <a:srgbClr val="FF0000"/>
                </a:solidFill>
              </a:rPr>
              <a:t>Dunque, </a:t>
            </a:r>
            <a:r>
              <a:rPr lang="it-IT" sz="2400" dirty="0" smtClean="0"/>
              <a:t>quando la donna riconosce quel particolare segnale inviato dall'organismo, la coppia dovrebbe astenersi dal rapporto per evitare una gravidanza indesiderata.</a:t>
            </a:r>
            <a:endParaRPr lang="it-IT"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8"/>
            <a:ext cx="7851648" cy="576064"/>
          </a:xfrm>
        </p:spPr>
        <p:txBody>
          <a:bodyPr>
            <a:noAutofit/>
          </a:bodyPr>
          <a:lstStyle/>
          <a:p>
            <a:pPr algn="ctr"/>
            <a:r>
              <a:rPr lang="it-IT" sz="2400" b="1" dirty="0" smtClean="0">
                <a:solidFill>
                  <a:srgbClr val="FF0000"/>
                </a:solidFill>
              </a:rPr>
              <a:t>Per chi è indicata la contraccezione naturale?</a:t>
            </a:r>
            <a:endParaRPr lang="it-IT" sz="24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18</a:t>
            </a:fld>
            <a:endParaRPr lang="it-IT"/>
          </a:p>
        </p:txBody>
      </p:sp>
      <p:sp>
        <p:nvSpPr>
          <p:cNvPr id="8" name="CasellaDiTesto 7"/>
          <p:cNvSpPr txBox="1"/>
          <p:nvPr/>
        </p:nvSpPr>
        <p:spPr>
          <a:xfrm>
            <a:off x="1259632" y="1196752"/>
            <a:ext cx="7632848" cy="5324535"/>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La contraccezione naturale </a:t>
            </a:r>
            <a:r>
              <a:rPr lang="it-IT" sz="2000" dirty="0" smtClean="0"/>
              <a:t>è un metodo alternativo (relativamente) valido, quando usato correttamente: per le giovani donne, che hanno appena aperto le porte alla sessualità. </a:t>
            </a:r>
          </a:p>
          <a:p>
            <a:pPr algn="just"/>
            <a:r>
              <a:rPr lang="it-IT" sz="2000" b="1" dirty="0" smtClean="0">
                <a:solidFill>
                  <a:srgbClr val="FF0000"/>
                </a:solidFill>
              </a:rPr>
              <a:t>I metodi contraccettivi naturali sono sconsigliati</a:t>
            </a:r>
            <a:r>
              <a:rPr lang="it-IT" sz="2000" dirty="0" smtClean="0"/>
              <a:t>, non perché di per sé insicuri, ma per il fatto che le giovanissime non conoscono perfettamente il proprio corpo, elemento assolutamente indispensabile per consumare l'atto sessuale in maniera sicura e allo stesso tempo naturale.</a:t>
            </a:r>
            <a:endParaRPr lang="it-IT" sz="2000" b="1" dirty="0" smtClean="0">
              <a:solidFill>
                <a:srgbClr val="FF0000"/>
              </a:solidFill>
            </a:endParaRPr>
          </a:p>
          <a:p>
            <a:pPr algn="just"/>
            <a:r>
              <a:rPr lang="it-IT" sz="2000" b="1" dirty="0" smtClean="0">
                <a:solidFill>
                  <a:srgbClr val="FF0000"/>
                </a:solidFill>
              </a:rPr>
              <a:t>La coppia che utilizza metodi contraccettivi naturali </a:t>
            </a:r>
            <a:r>
              <a:rPr lang="it-IT" sz="2000" dirty="0" err="1" smtClean="0"/>
              <a:t>dev</a:t>
            </a:r>
            <a:r>
              <a:rPr lang="it-IT" sz="2000" dirty="0" smtClean="0"/>
              <a:t>'essere responsabile e dovrebbe assaporare la vita sessuale, l'erotismo e l'intimità in modo sereno e tranquillo; in genere, le coppie sposate o che convivono, uomini e donne sessualmente maturi, potrebbero preferire questi metodi, accettando in modo assolutamente positivo i rischi che potrebbero incorrere utilizzando soltanto queste pratiche naturali. </a:t>
            </a:r>
          </a:p>
          <a:p>
            <a:pPr algn="just"/>
            <a:r>
              <a:rPr lang="it-IT" sz="2000" b="1" dirty="0" smtClean="0">
                <a:solidFill>
                  <a:srgbClr val="FF0000"/>
                </a:solidFill>
              </a:rPr>
              <a:t>Un figlio </a:t>
            </a:r>
            <a:r>
              <a:rPr lang="it-IT" sz="2000" dirty="0" smtClean="0"/>
              <a:t>dovrebbe essere accolto sempre con amore, dunque qualora la coppia non fosse ancora “pronta”, sarebbe immaturo, irragionevole ed insensato correre rischi inutili.</a:t>
            </a:r>
            <a:endParaRPr lang="it-IT"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8"/>
            <a:ext cx="7851648" cy="576064"/>
          </a:xfrm>
        </p:spPr>
        <p:txBody>
          <a:bodyPr>
            <a:noAutofit/>
          </a:bodyPr>
          <a:lstStyle/>
          <a:p>
            <a:pPr algn="ctr"/>
            <a:r>
              <a:rPr lang="it-IT" sz="3200" b="1" dirty="0" smtClean="0">
                <a:solidFill>
                  <a:srgbClr val="FF0000"/>
                </a:solidFill>
              </a:rPr>
              <a:t>Metodo del coito interrotto</a:t>
            </a:r>
            <a:endParaRPr lang="it-IT" sz="32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19</a:t>
            </a:fld>
            <a:endParaRPr lang="it-IT"/>
          </a:p>
        </p:txBody>
      </p:sp>
      <p:sp>
        <p:nvSpPr>
          <p:cNvPr id="12" name="CasellaDiTesto 11"/>
          <p:cNvSpPr txBox="1"/>
          <p:nvPr/>
        </p:nvSpPr>
        <p:spPr>
          <a:xfrm>
            <a:off x="1259632" y="908720"/>
            <a:ext cx="7416824" cy="5632311"/>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Il coito interrotto </a:t>
            </a:r>
            <a:r>
              <a:rPr lang="it-IT" sz="2000" dirty="0" smtClean="0"/>
              <a:t>è un metodo contraccettivo naturale che consiste nell'immediata e tempestiva interruzione del rapporto sessuale qualche istante prima dell'eiaculazione. </a:t>
            </a:r>
          </a:p>
          <a:p>
            <a:pPr algn="just"/>
            <a:r>
              <a:rPr lang="it-IT" sz="2000" b="1" dirty="0" smtClean="0">
                <a:solidFill>
                  <a:srgbClr val="FF0000"/>
                </a:solidFill>
              </a:rPr>
              <a:t>Nel tentativo di evitare la fecondazione</a:t>
            </a:r>
            <a:r>
              <a:rPr lang="it-IT" sz="2000" dirty="0" smtClean="0"/>
              <a:t>, il coito interrotto prevede dunque il ritiro del pene dalla vagina poco prima dell'amplesso: durante questi istanti, l'uomo deve preoccuparsi di dirigere l'eiaculato lontano dai genitali esterni della donna. </a:t>
            </a:r>
          </a:p>
          <a:p>
            <a:pPr algn="just"/>
            <a:r>
              <a:rPr lang="it-IT" sz="2000" b="1" dirty="0" smtClean="0">
                <a:solidFill>
                  <a:srgbClr val="FF0000"/>
                </a:solidFill>
              </a:rPr>
              <a:t>Teoricamente</a:t>
            </a:r>
            <a:r>
              <a:rPr lang="it-IT" sz="2000" dirty="0" smtClean="0"/>
              <a:t>, il coito interrotto costituisce una metodica contraccettiva infallibile. Tuttavia, nella pratica non è propriamente  così. </a:t>
            </a:r>
          </a:p>
          <a:p>
            <a:pPr algn="just"/>
            <a:r>
              <a:rPr lang="it-IT" sz="2000" b="1" dirty="0" smtClean="0">
                <a:solidFill>
                  <a:srgbClr val="FF0000"/>
                </a:solidFill>
              </a:rPr>
              <a:t>Il coito interrotto </a:t>
            </a:r>
            <a:r>
              <a:rPr lang="it-IT" sz="2000" dirty="0" smtClean="0"/>
              <a:t>si rivela, infatti, una metodica sessuale </a:t>
            </a:r>
            <a:r>
              <a:rPr lang="it-IT" sz="2000" b="1" dirty="0" smtClean="0"/>
              <a:t>altamente rischiosa</a:t>
            </a:r>
            <a:r>
              <a:rPr lang="it-IT" sz="2000" dirty="0" smtClean="0"/>
              <a:t> che, solo in apparenza, risulta sicura. In realtà, infatti, né un perfetto autocontrollo dell'uomo, né tantomeno la sua esperienza in ambito sessuale, sono sufficienti per prevenire la fecondazione. </a:t>
            </a:r>
          </a:p>
          <a:p>
            <a:pPr algn="just"/>
            <a:r>
              <a:rPr lang="it-IT" sz="2000" b="1" dirty="0" smtClean="0">
                <a:solidFill>
                  <a:srgbClr val="FF0000"/>
                </a:solidFill>
              </a:rPr>
              <a:t>Non è raro che</a:t>
            </a:r>
            <a:r>
              <a:rPr lang="it-IT" sz="2000" dirty="0" smtClean="0"/>
              <a:t>, prima dell'eiaculazione vera e propria, una piccola quantità di liquido seminale possa inconsapevolmente fuoriuscire, dunque raggiungere e fecondare - suo malgrado - l'ovulo.</a:t>
            </a:r>
            <a:endParaRPr lang="it-IT"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1000"/>
                                        <p:tgtEl>
                                          <p:spTgt spid="12">
                                            <p:txEl>
                                              <p:pRg st="0" end="0"/>
                                            </p:txEl>
                                          </p:spTgt>
                                        </p:tgtEl>
                                      </p:cBhvr>
                                    </p:animEffect>
                                    <p:anim calcmode="lin" valueType="num">
                                      <p:cBhvr>
                                        <p:cTn id="8"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2">
                                            <p:txEl>
                                              <p:pRg st="1" end="1"/>
                                            </p:txEl>
                                          </p:spTgt>
                                        </p:tgtEl>
                                        <p:attrNameLst>
                                          <p:attrName>style.visibility</p:attrName>
                                        </p:attrNameLst>
                                      </p:cBhvr>
                                      <p:to>
                                        <p:strVal val="visible"/>
                                      </p:to>
                                    </p:set>
                                    <p:animEffect transition="in" filter="fade">
                                      <p:cBhvr>
                                        <p:cTn id="14" dur="1000"/>
                                        <p:tgtEl>
                                          <p:spTgt spid="12">
                                            <p:txEl>
                                              <p:pRg st="1" end="1"/>
                                            </p:txEl>
                                          </p:spTgt>
                                        </p:tgtEl>
                                      </p:cBhvr>
                                    </p:animEffect>
                                    <p:anim calcmode="lin" valueType="num">
                                      <p:cBhvr>
                                        <p:cTn id="15"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
                                            <p:txEl>
                                              <p:pRg st="2" end="2"/>
                                            </p:txEl>
                                          </p:spTgt>
                                        </p:tgtEl>
                                        <p:attrNameLst>
                                          <p:attrName>style.visibility</p:attrName>
                                        </p:attrNameLst>
                                      </p:cBhvr>
                                      <p:to>
                                        <p:strVal val="visible"/>
                                      </p:to>
                                    </p:set>
                                    <p:animEffect transition="in" filter="fade">
                                      <p:cBhvr>
                                        <p:cTn id="21" dur="1000"/>
                                        <p:tgtEl>
                                          <p:spTgt spid="12">
                                            <p:txEl>
                                              <p:pRg st="2" end="2"/>
                                            </p:txEl>
                                          </p:spTgt>
                                        </p:tgtEl>
                                      </p:cBhvr>
                                    </p:animEffect>
                                    <p:anim calcmode="lin" valueType="num">
                                      <p:cBhvr>
                                        <p:cTn id="22"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2">
                                            <p:txEl>
                                              <p:pRg st="3" end="3"/>
                                            </p:txEl>
                                          </p:spTgt>
                                        </p:tgtEl>
                                        <p:attrNameLst>
                                          <p:attrName>style.visibility</p:attrName>
                                        </p:attrNameLst>
                                      </p:cBhvr>
                                      <p:to>
                                        <p:strVal val="visible"/>
                                      </p:to>
                                    </p:set>
                                    <p:animEffect transition="in" filter="fade">
                                      <p:cBhvr>
                                        <p:cTn id="28" dur="1000"/>
                                        <p:tgtEl>
                                          <p:spTgt spid="12">
                                            <p:txEl>
                                              <p:pRg st="3" end="3"/>
                                            </p:txEl>
                                          </p:spTgt>
                                        </p:tgtEl>
                                      </p:cBhvr>
                                    </p:animEffect>
                                    <p:anim calcmode="lin" valueType="num">
                                      <p:cBhvr>
                                        <p:cTn id="29" dur="1000" fill="hold"/>
                                        <p:tgtEl>
                                          <p:spTgt spid="1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2">
                                            <p:txEl>
                                              <p:pRg st="4" end="4"/>
                                            </p:txEl>
                                          </p:spTgt>
                                        </p:tgtEl>
                                        <p:attrNameLst>
                                          <p:attrName>style.visibility</p:attrName>
                                        </p:attrNameLst>
                                      </p:cBhvr>
                                      <p:to>
                                        <p:strVal val="visible"/>
                                      </p:to>
                                    </p:set>
                                    <p:animEffect transition="in" filter="fade">
                                      <p:cBhvr>
                                        <p:cTn id="35" dur="1000"/>
                                        <p:tgtEl>
                                          <p:spTgt spid="12">
                                            <p:txEl>
                                              <p:pRg st="4" end="4"/>
                                            </p:txEl>
                                          </p:spTgt>
                                        </p:tgtEl>
                                      </p:cBhvr>
                                    </p:animEffect>
                                    <p:anim calcmode="lin" valueType="num">
                                      <p:cBhvr>
                                        <p:cTn id="36" dur="1000" fill="hold"/>
                                        <p:tgtEl>
                                          <p:spTgt spid="1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188640"/>
            <a:ext cx="7851648" cy="1224136"/>
          </a:xfrm>
        </p:spPr>
        <p:txBody>
          <a:bodyPr>
            <a:noAutofit/>
          </a:bodyPr>
          <a:lstStyle/>
          <a:p>
            <a:pPr algn="ctr"/>
            <a:r>
              <a:rPr lang="it-IT" sz="4000" dirty="0" smtClean="0">
                <a:solidFill>
                  <a:srgbClr val="FF0000"/>
                </a:solidFill>
              </a:rPr>
              <a:t>Anticoncezionali e sesso: </a:t>
            </a:r>
            <a:br>
              <a:rPr lang="it-IT" sz="4000" dirty="0" smtClean="0">
                <a:solidFill>
                  <a:srgbClr val="FF0000"/>
                </a:solidFill>
              </a:rPr>
            </a:br>
            <a:r>
              <a:rPr lang="it-IT" sz="4000" dirty="0" smtClean="0">
                <a:solidFill>
                  <a:srgbClr val="FF0000"/>
                </a:solidFill>
              </a:rPr>
              <a:t>cosa propone la Chiesa?</a:t>
            </a:r>
            <a:endParaRPr lang="it-IT" sz="4000" dirty="0">
              <a:solidFill>
                <a:srgbClr val="FF0000"/>
              </a:solidFill>
            </a:endParaRPr>
          </a:p>
        </p:txBody>
      </p:sp>
      <p:sp>
        <p:nvSpPr>
          <p:cNvPr id="3" name="Sottotitolo 2"/>
          <p:cNvSpPr>
            <a:spLocks noGrp="1"/>
          </p:cNvSpPr>
          <p:nvPr>
            <p:ph type="subTitle" idx="1"/>
          </p:nvPr>
        </p:nvSpPr>
        <p:spPr>
          <a:xfrm>
            <a:off x="1187624" y="4005064"/>
            <a:ext cx="7704856" cy="2304256"/>
          </a:xfrm>
          <a:solidFill>
            <a:srgbClr val="FFFF00"/>
          </a:solidFill>
          <a:ln w="25400">
            <a:solidFill>
              <a:srgbClr val="FF0000"/>
            </a:solidFill>
          </a:ln>
        </p:spPr>
        <p:txBody>
          <a:bodyPr>
            <a:normAutofit fontScale="92500" lnSpcReduction="10000"/>
          </a:bodyPr>
          <a:lstStyle/>
          <a:p>
            <a:pPr algn="just"/>
            <a:r>
              <a:rPr lang="it-IT" sz="2000" b="1" dirty="0" smtClean="0">
                <a:solidFill>
                  <a:srgbClr val="FF0000"/>
                </a:solidFill>
              </a:rPr>
              <a:t>Secondo la proposta della Chiesa</a:t>
            </a:r>
            <a:r>
              <a:rPr lang="it-IT" sz="2000" dirty="0" smtClean="0"/>
              <a:t>, il sesso si inserisce nella donazione generosa senza limiti tra un uomo e una donna. </a:t>
            </a:r>
          </a:p>
          <a:p>
            <a:pPr algn="just"/>
            <a:r>
              <a:rPr lang="it-IT" sz="2000" b="1" dirty="0" smtClean="0">
                <a:solidFill>
                  <a:srgbClr val="FF0000"/>
                </a:solidFill>
              </a:rPr>
              <a:t>Più che gli anticoncezionali</a:t>
            </a:r>
            <a:r>
              <a:rPr lang="it-IT" sz="2000" dirty="0" smtClean="0"/>
              <a:t>, è l'educazione alla fecondità che permette alle coppie di cooperare con il corpo per come Dio lo ha creato. </a:t>
            </a:r>
          </a:p>
          <a:p>
            <a:pPr algn="just"/>
            <a:r>
              <a:rPr lang="it-IT" sz="2000" b="1" dirty="0" smtClean="0">
                <a:solidFill>
                  <a:srgbClr val="FF0000"/>
                </a:solidFill>
              </a:rPr>
              <a:t>Lo ricorda la Conferenza dei vescovi degli Stati Uniti </a:t>
            </a:r>
            <a:r>
              <a:rPr lang="it-IT" sz="2000" dirty="0" smtClean="0"/>
              <a:t>(USCCB) in occasione della Settimana della Pianificazione Familiare Naturale, che si è celebrato dal 20 al 26 luglio 2014, sul tema “Pianificazione Familiare Naturale”</a:t>
            </a:r>
          </a:p>
          <a:p>
            <a:pPr algn="just"/>
            <a:endParaRPr lang="it-IT" b="1" dirty="0">
              <a:solidFill>
                <a:srgbClr val="FFFF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C7FE361D-91CC-44D8-AD3B-E8CC6910E5A7}" type="slidenum">
              <a:rPr lang="it-IT" smtClean="0"/>
              <a:pPr/>
              <a:t>2</a:t>
            </a:fld>
            <a:endParaRPr lang="it-IT"/>
          </a:p>
        </p:txBody>
      </p:sp>
      <p:pic>
        <p:nvPicPr>
          <p:cNvPr id="2050" name="Picture 2" descr="C:\Users\Master\Desktop\Raccolta foto\foto PPT\pr2.jpg"/>
          <p:cNvPicPr>
            <a:picLocks noChangeAspect="1" noChangeArrowheads="1"/>
          </p:cNvPicPr>
          <p:nvPr/>
        </p:nvPicPr>
        <p:blipFill>
          <a:blip r:embed="rId2" cstate="print"/>
          <a:srcRect/>
          <a:stretch>
            <a:fillRect/>
          </a:stretch>
        </p:blipFill>
        <p:spPr bwMode="auto">
          <a:xfrm>
            <a:off x="3131840" y="1484784"/>
            <a:ext cx="3021397" cy="2304256"/>
          </a:xfrm>
          <a:prstGeom prst="rect">
            <a:avLst/>
          </a:prstGeom>
          <a:noFill/>
          <a:ln w="25400">
            <a:solidFill>
              <a:srgbClr val="00B05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4)">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1000"/>
                                        <p:tgtEl>
                                          <p:spTgt spid="3">
                                            <p:bg/>
                                          </p:spTgt>
                                        </p:tgtEl>
                                      </p:cBhvr>
                                    </p:animEffect>
                                    <p:anim calcmode="lin" valueType="num">
                                      <p:cBhvr>
                                        <p:cTn id="13" dur="1000" fill="hold"/>
                                        <p:tgtEl>
                                          <p:spTgt spid="3">
                                            <p:bg/>
                                          </p:spTgt>
                                        </p:tgtEl>
                                        <p:attrNameLst>
                                          <p:attrName>ppt_x</p:attrName>
                                        </p:attrNameLst>
                                      </p:cBhvr>
                                      <p:tavLst>
                                        <p:tav tm="0">
                                          <p:val>
                                            <p:strVal val="#ppt_x"/>
                                          </p:val>
                                        </p:tav>
                                        <p:tav tm="100000">
                                          <p:val>
                                            <p:strVal val="#ppt_x"/>
                                          </p:val>
                                        </p:tav>
                                      </p:tavLst>
                                    </p:anim>
                                    <p:anim calcmode="lin" valueType="num">
                                      <p:cBhvr>
                                        <p:cTn id="1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188640"/>
            <a:ext cx="7851648" cy="576064"/>
          </a:xfrm>
        </p:spPr>
        <p:txBody>
          <a:bodyPr>
            <a:noAutofit/>
          </a:bodyPr>
          <a:lstStyle/>
          <a:p>
            <a:pPr algn="ctr"/>
            <a:r>
              <a:rPr lang="it-IT" sz="3200" b="1" dirty="0" smtClean="0">
                <a:solidFill>
                  <a:srgbClr val="FF0000"/>
                </a:solidFill>
              </a:rPr>
              <a:t>Metodi contraccettivi artificiali</a:t>
            </a:r>
            <a:endParaRPr lang="it-IT" sz="32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20</a:t>
            </a:fld>
            <a:endParaRPr lang="it-IT"/>
          </a:p>
        </p:txBody>
      </p:sp>
      <p:sp>
        <p:nvSpPr>
          <p:cNvPr id="1025" name="Rectangle 1"/>
          <p:cNvSpPr>
            <a:spLocks noChangeArrowheads="1"/>
          </p:cNvSpPr>
          <p:nvPr/>
        </p:nvSpPr>
        <p:spPr bwMode="auto">
          <a:xfrm>
            <a:off x="1619672" y="692696"/>
            <a:ext cx="7056784" cy="523220"/>
          </a:xfrm>
          <a:prstGeom prst="rect">
            <a:avLst/>
          </a:prstGeom>
          <a:noFill/>
          <a:ln w="9525">
            <a:noFill/>
            <a:miter lim="800000"/>
            <a:headEnd/>
            <a:tailEnd/>
          </a:ln>
          <a:effectLst/>
        </p:spPr>
        <p:txBody>
          <a:bodyPr vert="horz" wrap="square" lIns="-95220" tIns="45720" rIns="-9522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800" b="1" i="0" u="none" strike="noStrike" cap="none" normalizeH="0" baseline="0" dirty="0" smtClean="0">
                <a:ln>
                  <a:noFill/>
                </a:ln>
                <a:solidFill>
                  <a:srgbClr val="0070C0"/>
                </a:solidFill>
                <a:effectLst/>
                <a:latin typeface="Calibri" pitchFamily="34" charset="0"/>
                <a:ea typeface="Times New Roman" pitchFamily="18" charset="0"/>
                <a:cs typeface="Times New Roman" pitchFamily="18" charset="0"/>
              </a:rPr>
              <a:t>Pillola anticoncezionale</a:t>
            </a:r>
            <a:endParaRPr kumimoji="0" lang="it-IT" sz="1800" b="1" i="0" u="none" strike="noStrike" cap="none" normalizeH="0" baseline="0" dirty="0" smtClean="0">
              <a:ln>
                <a:noFill/>
              </a:ln>
              <a:solidFill>
                <a:srgbClr val="0070C0"/>
              </a:solidFill>
              <a:effectLst/>
              <a:latin typeface="Arial" pitchFamily="34" charset="0"/>
              <a:cs typeface="Arial" pitchFamily="34" charset="0"/>
            </a:endParaRPr>
          </a:p>
        </p:txBody>
      </p:sp>
      <p:sp>
        <p:nvSpPr>
          <p:cNvPr id="8" name="CasellaDiTesto 7"/>
          <p:cNvSpPr txBox="1"/>
          <p:nvPr/>
        </p:nvSpPr>
        <p:spPr>
          <a:xfrm>
            <a:off x="1115616" y="1340768"/>
            <a:ext cx="7560840" cy="5016758"/>
          </a:xfrm>
          <a:prstGeom prst="rect">
            <a:avLst/>
          </a:prstGeom>
          <a:solidFill>
            <a:srgbClr val="FFFF00"/>
          </a:solidFill>
          <a:ln w="25400">
            <a:solidFill>
              <a:schemeClr val="accent1"/>
            </a:solidFill>
          </a:ln>
        </p:spPr>
        <p:txBody>
          <a:bodyPr wrap="square" rtlCol="0">
            <a:spAutoFit/>
          </a:bodyPr>
          <a:lstStyle/>
          <a:p>
            <a:pPr algn="just"/>
            <a:r>
              <a:rPr lang="it-IT" sz="1600" b="1" cap="all" dirty="0" smtClean="0">
                <a:solidFill>
                  <a:srgbClr val="FF0000"/>
                </a:solidFill>
              </a:rPr>
              <a:t>COME FUNZIONA IN BREVE: </a:t>
            </a:r>
            <a:r>
              <a:rPr lang="it-IT" sz="1600" dirty="0" smtClean="0"/>
              <a:t>La pillola anticoncezionale combinata inibisce la secrezione delle </a:t>
            </a:r>
            <a:r>
              <a:rPr lang="it-IT" sz="1600" b="1" dirty="0" smtClean="0"/>
              <a:t>gonadotropine</a:t>
            </a:r>
            <a:r>
              <a:rPr lang="it-IT" sz="1600" dirty="0" smtClean="0"/>
              <a:t> </a:t>
            </a:r>
            <a:r>
              <a:rPr lang="it-IT" sz="1600" b="1" dirty="0" smtClean="0"/>
              <a:t>FSH</a:t>
            </a:r>
            <a:r>
              <a:rPr lang="it-IT" sz="1600" dirty="0" smtClean="0"/>
              <a:t> (</a:t>
            </a:r>
            <a:r>
              <a:rPr lang="it-IT" sz="1600" b="1" dirty="0" smtClean="0"/>
              <a:t>ormone follicolo-stimolante</a:t>
            </a:r>
            <a:r>
              <a:rPr lang="it-IT" sz="1600" dirty="0" smtClean="0"/>
              <a:t>) ed </a:t>
            </a:r>
            <a:r>
              <a:rPr lang="it-IT" sz="1600" b="1" dirty="0" smtClean="0"/>
              <a:t>LH</a:t>
            </a:r>
            <a:r>
              <a:rPr lang="it-IT" sz="1600" dirty="0" smtClean="0"/>
              <a:t> (</a:t>
            </a:r>
            <a:r>
              <a:rPr lang="it-IT" sz="1600" b="1" dirty="0" smtClean="0"/>
              <a:t>ormone </a:t>
            </a:r>
            <a:r>
              <a:rPr lang="it-IT" sz="1600" b="1" dirty="0" err="1" smtClean="0"/>
              <a:t>luteinizzante</a:t>
            </a:r>
            <a:r>
              <a:rPr lang="it-IT" sz="1600" dirty="0" smtClean="0"/>
              <a:t>), le quali sono fondamentali per il processo di </a:t>
            </a:r>
            <a:r>
              <a:rPr lang="it-IT" sz="1600" b="1" dirty="0" smtClean="0"/>
              <a:t>ovulazione</a:t>
            </a:r>
            <a:r>
              <a:rPr lang="it-IT" sz="1600" dirty="0" smtClean="0"/>
              <a:t>; pertanto, la pillola combinata blocca l'ovulazione. In particolare:</a:t>
            </a:r>
          </a:p>
          <a:p>
            <a:pPr lvl="0" algn="just"/>
            <a:r>
              <a:rPr lang="it-IT" sz="1600" b="1" dirty="0" smtClean="0">
                <a:solidFill>
                  <a:srgbClr val="FF0000"/>
                </a:solidFill>
              </a:rPr>
              <a:t>La componente estrogenica inibisce la secrezione di FSH</a:t>
            </a:r>
            <a:r>
              <a:rPr lang="it-IT" sz="1600" dirty="0" smtClean="0"/>
              <a:t>, sopprimendo così lo sviluppo del follicolo ovarico; </a:t>
            </a:r>
          </a:p>
          <a:p>
            <a:pPr lvl="0" algn="just"/>
            <a:r>
              <a:rPr lang="it-IT" sz="1600" b="1" dirty="0" smtClean="0">
                <a:solidFill>
                  <a:srgbClr val="FF0000"/>
                </a:solidFill>
              </a:rPr>
              <a:t>La componente progestinica, invece, inibisce la secrezione di LH</a:t>
            </a:r>
            <a:r>
              <a:rPr lang="it-IT" sz="1600" dirty="0" smtClean="0"/>
              <a:t>, prevenendo così il rilascio della cellula uovo matura nelle tube di </a:t>
            </a:r>
            <a:r>
              <a:rPr lang="it-IT" sz="1600" dirty="0" err="1" smtClean="0"/>
              <a:t>Falloppio</a:t>
            </a:r>
            <a:r>
              <a:rPr lang="it-IT" sz="1600" dirty="0" smtClean="0"/>
              <a:t>. </a:t>
            </a:r>
          </a:p>
          <a:p>
            <a:pPr lvl="0" algn="just"/>
            <a:r>
              <a:rPr lang="it-IT" sz="1600" b="1" dirty="0" smtClean="0">
                <a:solidFill>
                  <a:srgbClr val="FF0000"/>
                </a:solidFill>
              </a:rPr>
              <a:t>Oltre che attraverso l'azione inibitoria nei confronti delle gonadotropine</a:t>
            </a:r>
            <a:r>
              <a:rPr lang="it-IT" sz="1600" dirty="0" smtClean="0"/>
              <a:t>, la combinazione ormonale della pillola combinata impedisce il concepimento anche mediante altre strategie:</a:t>
            </a:r>
          </a:p>
          <a:p>
            <a:pPr lvl="0" algn="just"/>
            <a:r>
              <a:rPr lang="it-IT" sz="1600" b="1" dirty="0" smtClean="0">
                <a:solidFill>
                  <a:srgbClr val="FF0000"/>
                </a:solidFill>
              </a:rPr>
              <a:t>Addensa il muco della cervice uterina</a:t>
            </a:r>
            <a:r>
              <a:rPr lang="it-IT" sz="1600" dirty="0" smtClean="0"/>
              <a:t> (cioè la “porta d'ingresso” che separa la vagina dall'utero), rendendolo meno idoneo al passaggio degli spermatozoi che vogliono raggiungere la cellula uovo; </a:t>
            </a:r>
          </a:p>
          <a:p>
            <a:pPr lvl="0" algn="just"/>
            <a:r>
              <a:rPr lang="it-IT" sz="1600" b="1" dirty="0" smtClean="0">
                <a:solidFill>
                  <a:srgbClr val="FF0000"/>
                </a:solidFill>
              </a:rPr>
              <a:t>Altera l'endometrio uterino</a:t>
            </a:r>
            <a:r>
              <a:rPr lang="it-IT" sz="1600" dirty="0" smtClean="0"/>
              <a:t>, in modo tale da sfavorire l'impianto dell'ovulo a livello dell'utero; </a:t>
            </a:r>
          </a:p>
          <a:p>
            <a:pPr lvl="0" algn="just"/>
            <a:r>
              <a:rPr lang="it-IT" sz="1600" b="1" dirty="0" smtClean="0">
                <a:solidFill>
                  <a:srgbClr val="FF0000"/>
                </a:solidFill>
              </a:rPr>
              <a:t>Interferisce con le contrazioni muscolari </a:t>
            </a:r>
            <a:r>
              <a:rPr lang="it-IT" sz="1600" dirty="0" smtClean="0"/>
              <a:t>coordinate della cervice, dell'utero e delle tube di </a:t>
            </a:r>
            <a:r>
              <a:rPr lang="it-IT" sz="1600" dirty="0" err="1" smtClean="0"/>
              <a:t>Falloppio</a:t>
            </a:r>
            <a:r>
              <a:rPr lang="it-IT" sz="1600" dirty="0" smtClean="0"/>
              <a:t>; contrazioni muscolari che giocano un ruolo fondamentale durante il processo di fecondazione e (ancora una volta) di impianto dell'ovulo. </a:t>
            </a:r>
          </a:p>
          <a:p>
            <a:pPr lvl="0" algn="just"/>
            <a:r>
              <a:rPr lang="it-IT" sz="1600" b="1" dirty="0" smtClean="0">
                <a:solidFill>
                  <a:srgbClr val="FF0000"/>
                </a:solidFill>
              </a:rPr>
              <a:t>Esistono</a:t>
            </a:r>
            <a:r>
              <a:rPr lang="it-IT" sz="1600" dirty="0" smtClean="0"/>
              <a:t> probabilità di effetto abortivo.</a:t>
            </a:r>
            <a:endParaRPr lang="it-IT"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fade">
                                      <p:cBhvr>
                                        <p:cTn id="7" dur="1000"/>
                                        <p:tgtEl>
                                          <p:spTgt spid="1025"/>
                                        </p:tgtEl>
                                      </p:cBhvr>
                                    </p:animEffect>
                                    <p:anim calcmode="lin" valueType="num">
                                      <p:cBhvr>
                                        <p:cTn id="8" dur="1000" fill="hold"/>
                                        <p:tgtEl>
                                          <p:spTgt spid="1025"/>
                                        </p:tgtEl>
                                        <p:attrNameLst>
                                          <p:attrName>ppt_x</p:attrName>
                                        </p:attrNameLst>
                                      </p:cBhvr>
                                      <p:tavLst>
                                        <p:tav tm="0">
                                          <p:val>
                                            <p:strVal val="#ppt_x"/>
                                          </p:val>
                                        </p:tav>
                                        <p:tav tm="100000">
                                          <p:val>
                                            <p:strVal val="#ppt_x"/>
                                          </p:val>
                                        </p:tav>
                                      </p:tavLst>
                                    </p:anim>
                                    <p:anim calcmode="lin" valueType="num">
                                      <p:cBhvr>
                                        <p:cTn id="9" dur="1000" fill="hold"/>
                                        <p:tgtEl>
                                          <p:spTgt spid="102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Effect transition="in" filter="fade">
                                      <p:cBhvr>
                                        <p:cTn id="21" dur="1000"/>
                                        <p:tgtEl>
                                          <p:spTgt spid="8">
                                            <p:txEl>
                                              <p:pRg st="1" end="1"/>
                                            </p:txEl>
                                          </p:spTgt>
                                        </p:tgtEl>
                                      </p:cBhvr>
                                    </p:animEffect>
                                    <p:anim calcmode="lin" valueType="num">
                                      <p:cBhvr>
                                        <p:cTn id="22"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fade">
                                      <p:cBhvr>
                                        <p:cTn id="28" dur="1000"/>
                                        <p:tgtEl>
                                          <p:spTgt spid="8">
                                            <p:txEl>
                                              <p:pRg st="2" end="2"/>
                                            </p:txEl>
                                          </p:spTgt>
                                        </p:tgtEl>
                                      </p:cBhvr>
                                    </p:animEffect>
                                    <p:anim calcmode="lin" valueType="num">
                                      <p:cBhvr>
                                        <p:cTn id="29"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Effect transition="in" filter="fade">
                                      <p:cBhvr>
                                        <p:cTn id="35" dur="1000"/>
                                        <p:tgtEl>
                                          <p:spTgt spid="8">
                                            <p:txEl>
                                              <p:pRg st="3" end="3"/>
                                            </p:txEl>
                                          </p:spTgt>
                                        </p:tgtEl>
                                      </p:cBhvr>
                                    </p:animEffect>
                                    <p:anim calcmode="lin" valueType="num">
                                      <p:cBhvr>
                                        <p:cTn id="36"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8">
                                            <p:txEl>
                                              <p:pRg st="4" end="4"/>
                                            </p:txEl>
                                          </p:spTgt>
                                        </p:tgtEl>
                                        <p:attrNameLst>
                                          <p:attrName>style.visibility</p:attrName>
                                        </p:attrNameLst>
                                      </p:cBhvr>
                                      <p:to>
                                        <p:strVal val="visible"/>
                                      </p:to>
                                    </p:set>
                                    <p:animEffect transition="in" filter="fade">
                                      <p:cBhvr>
                                        <p:cTn id="42" dur="1000"/>
                                        <p:tgtEl>
                                          <p:spTgt spid="8">
                                            <p:txEl>
                                              <p:pRg st="4" end="4"/>
                                            </p:txEl>
                                          </p:spTgt>
                                        </p:tgtEl>
                                      </p:cBhvr>
                                    </p:animEffect>
                                    <p:anim calcmode="lin" valueType="num">
                                      <p:cBhvr>
                                        <p:cTn id="43"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8">
                                            <p:txEl>
                                              <p:pRg st="5" end="5"/>
                                            </p:txEl>
                                          </p:spTgt>
                                        </p:tgtEl>
                                        <p:attrNameLst>
                                          <p:attrName>style.visibility</p:attrName>
                                        </p:attrNameLst>
                                      </p:cBhvr>
                                      <p:to>
                                        <p:strVal val="visible"/>
                                      </p:to>
                                    </p:set>
                                    <p:animEffect transition="in" filter="fade">
                                      <p:cBhvr>
                                        <p:cTn id="49" dur="1000"/>
                                        <p:tgtEl>
                                          <p:spTgt spid="8">
                                            <p:txEl>
                                              <p:pRg st="5" end="5"/>
                                            </p:txEl>
                                          </p:spTgt>
                                        </p:tgtEl>
                                      </p:cBhvr>
                                    </p:animEffect>
                                    <p:anim calcmode="lin" valueType="num">
                                      <p:cBhvr>
                                        <p:cTn id="50"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8">
                                            <p:txEl>
                                              <p:pRg st="6" end="6"/>
                                            </p:txEl>
                                          </p:spTgt>
                                        </p:tgtEl>
                                        <p:attrNameLst>
                                          <p:attrName>style.visibility</p:attrName>
                                        </p:attrNameLst>
                                      </p:cBhvr>
                                      <p:to>
                                        <p:strVal val="visible"/>
                                      </p:to>
                                    </p:set>
                                    <p:animEffect transition="in" filter="fade">
                                      <p:cBhvr>
                                        <p:cTn id="56" dur="1000"/>
                                        <p:tgtEl>
                                          <p:spTgt spid="8">
                                            <p:txEl>
                                              <p:pRg st="6" end="6"/>
                                            </p:txEl>
                                          </p:spTgt>
                                        </p:tgtEl>
                                      </p:cBhvr>
                                    </p:animEffect>
                                    <p:anim calcmode="lin" valueType="num">
                                      <p:cBhvr>
                                        <p:cTn id="57"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8">
                                            <p:txEl>
                                              <p:pRg st="7" end="7"/>
                                            </p:txEl>
                                          </p:spTgt>
                                        </p:tgtEl>
                                        <p:attrNameLst>
                                          <p:attrName>style.visibility</p:attrName>
                                        </p:attrNameLst>
                                      </p:cBhvr>
                                      <p:to>
                                        <p:strVal val="visible"/>
                                      </p:to>
                                    </p:set>
                                    <p:animEffect transition="in" filter="fade">
                                      <p:cBhvr>
                                        <p:cTn id="63" dur="1000"/>
                                        <p:tgtEl>
                                          <p:spTgt spid="8">
                                            <p:txEl>
                                              <p:pRg st="7" end="7"/>
                                            </p:txEl>
                                          </p:spTgt>
                                        </p:tgtEl>
                                      </p:cBhvr>
                                    </p:animEffect>
                                    <p:anim calcmode="lin" valueType="num">
                                      <p:cBhvr>
                                        <p:cTn id="64"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188640"/>
            <a:ext cx="7851648" cy="576064"/>
          </a:xfrm>
        </p:spPr>
        <p:txBody>
          <a:bodyPr>
            <a:noAutofit/>
          </a:bodyPr>
          <a:lstStyle/>
          <a:p>
            <a:pPr algn="ctr"/>
            <a:r>
              <a:rPr lang="it-IT" sz="3200" b="1" dirty="0" smtClean="0">
                <a:solidFill>
                  <a:srgbClr val="FF0000"/>
                </a:solidFill>
              </a:rPr>
              <a:t>Metodi contraccettivi artificiali</a:t>
            </a:r>
            <a:endParaRPr lang="it-IT" sz="32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21</a:t>
            </a:fld>
            <a:endParaRPr lang="it-IT"/>
          </a:p>
        </p:txBody>
      </p:sp>
      <p:sp>
        <p:nvSpPr>
          <p:cNvPr id="1025" name="Rectangle 1"/>
          <p:cNvSpPr>
            <a:spLocks noChangeArrowheads="1"/>
          </p:cNvSpPr>
          <p:nvPr/>
        </p:nvSpPr>
        <p:spPr bwMode="auto">
          <a:xfrm>
            <a:off x="1619672" y="692696"/>
            <a:ext cx="7056784" cy="523220"/>
          </a:xfrm>
          <a:prstGeom prst="rect">
            <a:avLst/>
          </a:prstGeom>
          <a:noFill/>
          <a:ln w="9525">
            <a:noFill/>
            <a:miter lim="800000"/>
            <a:headEnd/>
            <a:tailEnd/>
          </a:ln>
          <a:effectLst/>
        </p:spPr>
        <p:txBody>
          <a:bodyPr vert="horz" wrap="square" lIns="-95220" tIns="45720" rIns="-9522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800" b="1" i="0" u="none" strike="noStrike" cap="none" normalizeH="0" baseline="0" dirty="0" smtClean="0">
                <a:ln>
                  <a:noFill/>
                </a:ln>
                <a:solidFill>
                  <a:srgbClr val="0070C0"/>
                </a:solidFill>
                <a:effectLst/>
                <a:latin typeface="Calibri" pitchFamily="34" charset="0"/>
                <a:ea typeface="Times New Roman" pitchFamily="18" charset="0"/>
                <a:cs typeface="Times New Roman" pitchFamily="18" charset="0"/>
              </a:rPr>
              <a:t>Pillola anticoncezionale</a:t>
            </a:r>
            <a:endParaRPr kumimoji="0" lang="it-IT" sz="1800" b="1" i="0" u="none" strike="noStrike" cap="none" normalizeH="0" baseline="0" dirty="0" smtClean="0">
              <a:ln>
                <a:noFill/>
              </a:ln>
              <a:solidFill>
                <a:srgbClr val="0070C0"/>
              </a:solidFill>
              <a:effectLst/>
              <a:latin typeface="Arial" pitchFamily="34" charset="0"/>
              <a:cs typeface="Arial" pitchFamily="34" charset="0"/>
            </a:endParaRPr>
          </a:p>
        </p:txBody>
      </p:sp>
      <p:pic>
        <p:nvPicPr>
          <p:cNvPr id="9" name="Immagine 8" descr="Pillola Anticoncezionale - orario di assunzione"/>
          <p:cNvPicPr/>
          <p:nvPr/>
        </p:nvPicPr>
        <p:blipFill>
          <a:blip r:embed="rId2" cstate="print"/>
          <a:srcRect/>
          <a:stretch>
            <a:fillRect/>
          </a:stretch>
        </p:blipFill>
        <p:spPr bwMode="auto">
          <a:xfrm>
            <a:off x="6732240" y="2780928"/>
            <a:ext cx="2207146" cy="1800200"/>
          </a:xfrm>
          <a:prstGeom prst="rect">
            <a:avLst/>
          </a:prstGeom>
          <a:noFill/>
          <a:ln w="25400">
            <a:solidFill>
              <a:schemeClr val="accent1"/>
            </a:solidFill>
            <a:miter lim="800000"/>
            <a:headEnd/>
            <a:tailEnd/>
          </a:ln>
        </p:spPr>
      </p:pic>
      <p:sp>
        <p:nvSpPr>
          <p:cNvPr id="10" name="CasellaDiTesto 9"/>
          <p:cNvSpPr txBox="1"/>
          <p:nvPr/>
        </p:nvSpPr>
        <p:spPr>
          <a:xfrm>
            <a:off x="1115616" y="1340768"/>
            <a:ext cx="5400600" cy="4801314"/>
          </a:xfrm>
          <a:prstGeom prst="rect">
            <a:avLst/>
          </a:prstGeom>
          <a:solidFill>
            <a:srgbClr val="FFFF00"/>
          </a:solidFill>
          <a:ln w="25400">
            <a:solidFill>
              <a:schemeClr val="accent1"/>
            </a:solidFill>
          </a:ln>
        </p:spPr>
        <p:txBody>
          <a:bodyPr wrap="square" rtlCol="0">
            <a:spAutoFit/>
          </a:bodyPr>
          <a:lstStyle/>
          <a:p>
            <a:pPr algn="ctr"/>
            <a:r>
              <a:rPr lang="it-IT" b="1" cap="all" dirty="0" smtClean="0">
                <a:solidFill>
                  <a:srgbClr val="FF0000"/>
                </a:solidFill>
              </a:rPr>
              <a:t>CONTROINDICAZIONI:</a:t>
            </a:r>
            <a:endParaRPr lang="it-IT" dirty="0" smtClean="0">
              <a:solidFill>
                <a:srgbClr val="FF0000"/>
              </a:solidFill>
            </a:endParaRPr>
          </a:p>
          <a:p>
            <a:r>
              <a:rPr lang="it-IT" dirty="0" smtClean="0"/>
              <a:t>Rappresentano una controindicazioni all'uso della pillola anticoncezionale combinata:</a:t>
            </a:r>
          </a:p>
          <a:p>
            <a:pPr marL="90488" lvl="0" indent="-90488">
              <a:buFont typeface="Arial" pitchFamily="34" charset="0"/>
              <a:buChar char="•"/>
              <a:tabLst>
                <a:tab pos="90488" algn="l"/>
              </a:tabLst>
            </a:pPr>
            <a:r>
              <a:rPr lang="it-IT" dirty="0" smtClean="0"/>
              <a:t> La presenza di una malattia cardiovascolare o una storia passata di fenomeni </a:t>
            </a:r>
            <a:r>
              <a:rPr lang="it-IT" dirty="0" err="1" smtClean="0"/>
              <a:t>tromboembolici</a:t>
            </a:r>
            <a:r>
              <a:rPr lang="it-IT" dirty="0" smtClean="0"/>
              <a:t>;</a:t>
            </a:r>
          </a:p>
          <a:p>
            <a:pPr marL="90488" lvl="0" indent="-90488">
              <a:buFont typeface="Arial" pitchFamily="34" charset="0"/>
              <a:buChar char="•"/>
            </a:pPr>
            <a:r>
              <a:rPr lang="it-IT" dirty="0" smtClean="0"/>
              <a:t> La predisposizione al alcune malattie della coagulazione;</a:t>
            </a:r>
          </a:p>
          <a:p>
            <a:pPr lvl="0">
              <a:buFont typeface="Arial" pitchFamily="34" charset="0"/>
              <a:buChar char="•"/>
            </a:pPr>
            <a:r>
              <a:rPr lang="it-IT" dirty="0" smtClean="0"/>
              <a:t> Il vizio del fumo in soggetti di età superiore ai 35 anni;</a:t>
            </a:r>
          </a:p>
          <a:p>
            <a:pPr lvl="0">
              <a:buFont typeface="Arial" pitchFamily="34" charset="0"/>
              <a:buChar char="•"/>
            </a:pPr>
            <a:r>
              <a:rPr lang="it-IT" dirty="0" smtClean="0"/>
              <a:t> L'obesità e/o l'</a:t>
            </a:r>
            <a:r>
              <a:rPr lang="it-IT" dirty="0" err="1" smtClean="0"/>
              <a:t>ipercolesterolemia</a:t>
            </a:r>
            <a:r>
              <a:rPr lang="it-IT" dirty="0" smtClean="0"/>
              <a:t>;</a:t>
            </a:r>
          </a:p>
          <a:p>
            <a:pPr lvl="0">
              <a:buFont typeface="Arial" pitchFamily="34" charset="0"/>
              <a:buChar char="•"/>
            </a:pPr>
            <a:r>
              <a:rPr lang="it-IT" dirty="0" smtClean="0"/>
              <a:t> La gravidanza;</a:t>
            </a:r>
          </a:p>
          <a:p>
            <a:pPr marL="90488" lvl="0" indent="-90488">
              <a:buFont typeface="Arial" pitchFamily="34" charset="0"/>
              <a:buChar char="•"/>
            </a:pPr>
            <a:r>
              <a:rPr lang="it-IT" dirty="0" smtClean="0"/>
              <a:t> Una storia di malattie epatiche gravi (tumori,  cirrosi ecc.) o malattie della cistifellea;</a:t>
            </a:r>
          </a:p>
          <a:p>
            <a:pPr lvl="0">
              <a:buFont typeface="Arial" pitchFamily="34" charset="0"/>
              <a:buChar char="•"/>
            </a:pPr>
            <a:r>
              <a:rPr lang="it-IT" dirty="0" smtClean="0"/>
              <a:t> L'emicrania severa;</a:t>
            </a:r>
          </a:p>
          <a:p>
            <a:pPr lvl="0">
              <a:buFont typeface="Arial" pitchFamily="34" charset="0"/>
              <a:buChar char="•"/>
            </a:pPr>
            <a:r>
              <a:rPr lang="it-IT" dirty="0" smtClean="0"/>
              <a:t> Una storia di tumore al seno;</a:t>
            </a:r>
          </a:p>
          <a:p>
            <a:pPr marL="90488" lvl="0" indent="-90488">
              <a:buFont typeface="Arial" pitchFamily="34" charset="0"/>
              <a:buChar char="•"/>
            </a:pPr>
            <a:r>
              <a:rPr lang="it-IT" dirty="0" smtClean="0"/>
              <a:t> L'assunzione di certi medicinali (</a:t>
            </a:r>
            <a:r>
              <a:rPr lang="it-IT" dirty="0" err="1" smtClean="0"/>
              <a:t>es</a:t>
            </a:r>
            <a:r>
              <a:rPr lang="it-IT" dirty="0" smtClean="0"/>
              <a:t>: sedativi, barbiturici, antiepilettici, </a:t>
            </a:r>
            <a:r>
              <a:rPr lang="it-IT" dirty="0" err="1" smtClean="0"/>
              <a:t>verapamil</a:t>
            </a:r>
            <a:r>
              <a:rPr lang="it-IT" dirty="0" smtClean="0"/>
              <a:t>, antifungini, antidepressivi ecc.).</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fade">
                                      <p:cBhvr>
                                        <p:cTn id="7" dur="1000"/>
                                        <p:tgtEl>
                                          <p:spTgt spid="1025"/>
                                        </p:tgtEl>
                                      </p:cBhvr>
                                    </p:animEffect>
                                    <p:anim calcmode="lin" valueType="num">
                                      <p:cBhvr>
                                        <p:cTn id="8" dur="1000" fill="hold"/>
                                        <p:tgtEl>
                                          <p:spTgt spid="1025"/>
                                        </p:tgtEl>
                                        <p:attrNameLst>
                                          <p:attrName>ppt_x</p:attrName>
                                        </p:attrNameLst>
                                      </p:cBhvr>
                                      <p:tavLst>
                                        <p:tav tm="0">
                                          <p:val>
                                            <p:strVal val="#ppt_x"/>
                                          </p:val>
                                        </p:tav>
                                        <p:tav tm="100000">
                                          <p:val>
                                            <p:strVal val="#ppt_x"/>
                                          </p:val>
                                        </p:tav>
                                      </p:tavLst>
                                    </p:anim>
                                    <p:anim calcmode="lin" valueType="num">
                                      <p:cBhvr>
                                        <p:cTn id="9" dur="1000" fill="hold"/>
                                        <p:tgtEl>
                                          <p:spTgt spid="102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 calcmode="lin" valueType="num">
                                      <p:cBhvr>
                                        <p:cTn id="16" dur="500" fill="hold"/>
                                        <p:tgtEl>
                                          <p:spTgt spid="9"/>
                                        </p:tgtEl>
                                        <p:attrNameLst>
                                          <p:attrName>style.rotation</p:attrName>
                                        </p:attrNameLst>
                                      </p:cBhvr>
                                      <p:tavLst>
                                        <p:tav tm="0">
                                          <p:val>
                                            <p:fltVal val="360"/>
                                          </p:val>
                                        </p:tav>
                                        <p:tav tm="100000">
                                          <p:val>
                                            <p:fltVal val="0"/>
                                          </p:val>
                                        </p:tav>
                                      </p:tavLst>
                                    </p:anim>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anim calcmode="lin" valueType="num">
                                      <p:cBhvr>
                                        <p:cTn id="23" dur="1000" fill="hold"/>
                                        <p:tgtEl>
                                          <p:spTgt spid="10"/>
                                        </p:tgtEl>
                                        <p:attrNameLst>
                                          <p:attrName>ppt_x</p:attrName>
                                        </p:attrNameLst>
                                      </p:cBhvr>
                                      <p:tavLst>
                                        <p:tav tm="0">
                                          <p:val>
                                            <p:strVal val="#ppt_x"/>
                                          </p:val>
                                        </p:tav>
                                        <p:tav tm="100000">
                                          <p:val>
                                            <p:strVal val="#ppt_x"/>
                                          </p:val>
                                        </p:tav>
                                      </p:tavLst>
                                    </p:anim>
                                    <p:anim calcmode="lin" valueType="num">
                                      <p:cBhvr>
                                        <p:cTn id="2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188640"/>
            <a:ext cx="7851648" cy="576064"/>
          </a:xfrm>
        </p:spPr>
        <p:txBody>
          <a:bodyPr>
            <a:noAutofit/>
          </a:bodyPr>
          <a:lstStyle/>
          <a:p>
            <a:pPr algn="ctr"/>
            <a:r>
              <a:rPr lang="it-IT" sz="3200" b="1" dirty="0" smtClean="0">
                <a:solidFill>
                  <a:srgbClr val="FF0000"/>
                </a:solidFill>
              </a:rPr>
              <a:t>Metodi contraccettivi artificiali</a:t>
            </a:r>
            <a:endParaRPr lang="it-IT" sz="32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22</a:t>
            </a:fld>
            <a:endParaRPr lang="it-IT"/>
          </a:p>
        </p:txBody>
      </p:sp>
      <p:sp>
        <p:nvSpPr>
          <p:cNvPr id="1025" name="Rectangle 1"/>
          <p:cNvSpPr>
            <a:spLocks noChangeArrowheads="1"/>
          </p:cNvSpPr>
          <p:nvPr/>
        </p:nvSpPr>
        <p:spPr bwMode="auto">
          <a:xfrm>
            <a:off x="1619672" y="692696"/>
            <a:ext cx="7056784" cy="523220"/>
          </a:xfrm>
          <a:prstGeom prst="rect">
            <a:avLst/>
          </a:prstGeom>
          <a:noFill/>
          <a:ln w="9525">
            <a:noFill/>
            <a:miter lim="800000"/>
            <a:headEnd/>
            <a:tailEnd/>
          </a:ln>
          <a:effectLst/>
        </p:spPr>
        <p:txBody>
          <a:bodyPr vert="horz" wrap="square" lIns="-95220" tIns="45720" rIns="-9522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800" b="1" i="0" u="none" strike="noStrike" cap="none" normalizeH="0" baseline="0" dirty="0" smtClean="0">
                <a:ln>
                  <a:noFill/>
                </a:ln>
                <a:solidFill>
                  <a:srgbClr val="0070C0"/>
                </a:solidFill>
                <a:effectLst/>
                <a:latin typeface="Calibri" pitchFamily="34" charset="0"/>
                <a:ea typeface="Times New Roman" pitchFamily="18" charset="0"/>
                <a:cs typeface="Times New Roman" pitchFamily="18" charset="0"/>
              </a:rPr>
              <a:t>Pillola del giorno dopo</a:t>
            </a:r>
            <a:endParaRPr kumimoji="0" lang="it-IT" sz="1800" b="1" i="0" u="none" strike="noStrike" cap="none" normalizeH="0" baseline="0" dirty="0" smtClean="0">
              <a:ln>
                <a:noFill/>
              </a:ln>
              <a:solidFill>
                <a:srgbClr val="0070C0"/>
              </a:solidFill>
              <a:effectLst/>
              <a:latin typeface="Arial" pitchFamily="34" charset="0"/>
              <a:cs typeface="Arial" pitchFamily="34" charset="0"/>
            </a:endParaRPr>
          </a:p>
        </p:txBody>
      </p:sp>
      <p:sp>
        <p:nvSpPr>
          <p:cNvPr id="10" name="CasellaDiTesto 9"/>
          <p:cNvSpPr txBox="1"/>
          <p:nvPr/>
        </p:nvSpPr>
        <p:spPr>
          <a:xfrm>
            <a:off x="2987824" y="1196752"/>
            <a:ext cx="5760640" cy="230832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La pillola del giorno dopo</a:t>
            </a:r>
            <a:r>
              <a:rPr lang="it-IT" dirty="0" smtClean="0"/>
              <a:t> è una preparazione farmaceutica progestinica utile nella contraccezione d'urgenza: questa può essere assunta in seguito ad un rapporto sessuale potenzialmente a rischio di gravidanza.</a:t>
            </a:r>
          </a:p>
          <a:p>
            <a:pPr algn="just"/>
            <a:r>
              <a:rPr lang="it-IT" b="1" dirty="0" smtClean="0">
                <a:solidFill>
                  <a:srgbClr val="FF0000"/>
                </a:solidFill>
              </a:rPr>
              <a:t>La donna</a:t>
            </a:r>
            <a:r>
              <a:rPr lang="it-IT" dirty="0" smtClean="0"/>
              <a:t>, previa prescrizione medica non ripetibile, può assumere la pillola del giorno dopo entro e non oltre le 72 ore immediatamente successive ad un rapporto sessuale non protetto.</a:t>
            </a:r>
            <a:endParaRPr lang="it-IT" dirty="0"/>
          </a:p>
        </p:txBody>
      </p:sp>
      <p:pic>
        <p:nvPicPr>
          <p:cNvPr id="8" name="Immagine 7" descr="Pillola del giorno dopo"/>
          <p:cNvPicPr/>
          <p:nvPr/>
        </p:nvPicPr>
        <p:blipFill>
          <a:blip r:embed="rId2" cstate="print"/>
          <a:srcRect/>
          <a:stretch>
            <a:fillRect/>
          </a:stretch>
        </p:blipFill>
        <p:spPr bwMode="auto">
          <a:xfrm>
            <a:off x="1403648" y="1196752"/>
            <a:ext cx="1152128" cy="2304256"/>
          </a:xfrm>
          <a:prstGeom prst="rect">
            <a:avLst/>
          </a:prstGeom>
          <a:noFill/>
          <a:ln w="25400">
            <a:solidFill>
              <a:schemeClr val="accent1"/>
            </a:solidFill>
            <a:miter lim="800000"/>
            <a:headEnd/>
            <a:tailEnd/>
          </a:ln>
        </p:spPr>
      </p:pic>
      <p:sp>
        <p:nvSpPr>
          <p:cNvPr id="11" name="CasellaDiTesto 10"/>
          <p:cNvSpPr txBox="1"/>
          <p:nvPr/>
        </p:nvSpPr>
        <p:spPr>
          <a:xfrm>
            <a:off x="1115616" y="3645024"/>
            <a:ext cx="7632848" cy="2862322"/>
          </a:xfrm>
          <a:prstGeom prst="rect">
            <a:avLst/>
          </a:prstGeom>
          <a:solidFill>
            <a:srgbClr val="FFFF00"/>
          </a:solidFill>
          <a:ln w="25400">
            <a:solidFill>
              <a:schemeClr val="accent1"/>
            </a:solidFill>
          </a:ln>
        </p:spPr>
        <p:txBody>
          <a:bodyPr wrap="square" rtlCol="0">
            <a:spAutoFit/>
          </a:bodyPr>
          <a:lstStyle/>
          <a:p>
            <a:r>
              <a:rPr lang="it-IT" b="1" dirty="0" smtClean="0">
                <a:solidFill>
                  <a:srgbClr val="FF0000"/>
                </a:solidFill>
              </a:rPr>
              <a:t>Controindicazioni:</a:t>
            </a:r>
          </a:p>
          <a:p>
            <a:pPr algn="just"/>
            <a:r>
              <a:rPr lang="it-IT" b="1" dirty="0" smtClean="0">
                <a:solidFill>
                  <a:srgbClr val="FF0000"/>
                </a:solidFill>
              </a:rPr>
              <a:t>Innanzitutto</a:t>
            </a:r>
            <a:r>
              <a:rPr lang="it-IT" dirty="0" smtClean="0"/>
              <a:t>, va puntualizzato che la contraccezione d'emergenza non dovrebbe essere sfruttata con leggerezza: la pillola del giorno dopo </a:t>
            </a:r>
            <a:r>
              <a:rPr lang="it-IT" i="1" dirty="0" smtClean="0"/>
              <a:t>non può e non </a:t>
            </a:r>
            <a:r>
              <a:rPr lang="it-IT" i="1" dirty="0" err="1" smtClean="0"/>
              <a:t>dev</a:t>
            </a:r>
            <a:r>
              <a:rPr lang="it-IT" i="1" dirty="0" smtClean="0"/>
              <a:t>'</a:t>
            </a:r>
            <a:r>
              <a:rPr lang="it-IT" dirty="0" smtClean="0"/>
              <a:t>essere utilizzata tutte le volte che si sospetta un rischio di gravidanza. </a:t>
            </a:r>
          </a:p>
          <a:p>
            <a:pPr algn="just"/>
            <a:r>
              <a:rPr lang="it-IT" b="1" dirty="0" smtClean="0">
                <a:solidFill>
                  <a:srgbClr val="FF0000"/>
                </a:solidFill>
              </a:rPr>
              <a:t>La dose di somministrazione del </a:t>
            </a:r>
            <a:r>
              <a:rPr lang="it-IT" b="1" dirty="0" err="1" smtClean="0">
                <a:solidFill>
                  <a:srgbClr val="FF0000"/>
                </a:solidFill>
              </a:rPr>
              <a:t>Levonorgestrel</a:t>
            </a:r>
            <a:r>
              <a:rPr lang="it-IT" b="1" dirty="0" smtClean="0">
                <a:solidFill>
                  <a:srgbClr val="FF0000"/>
                </a:solidFill>
              </a:rPr>
              <a:t> </a:t>
            </a:r>
            <a:r>
              <a:rPr lang="it-IT" dirty="0" smtClean="0"/>
              <a:t>è particolarmente elevata, di conseguenza l'utilizzo ripetuto del farmaco potrebbe sovraccaricare il metabolismo epatico, aumentando il rischio d'intossicazione a carico del fegato.</a:t>
            </a:r>
          </a:p>
          <a:p>
            <a:pPr algn="just"/>
            <a:r>
              <a:rPr lang="it-IT" b="1" dirty="0" smtClean="0">
                <a:solidFill>
                  <a:srgbClr val="FF0000"/>
                </a:solidFill>
              </a:rPr>
              <a:t>Idealmente</a:t>
            </a:r>
            <a:r>
              <a:rPr lang="it-IT" dirty="0" smtClean="0"/>
              <a:t>, tutte le donne mature dal punto di vista sessuale potrebbero ricorrere alla pillola del giorno dopo in caso di rapporto potenzialmente a rischio.</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fade">
                                      <p:cBhvr>
                                        <p:cTn id="7" dur="1000"/>
                                        <p:tgtEl>
                                          <p:spTgt spid="1025"/>
                                        </p:tgtEl>
                                      </p:cBhvr>
                                    </p:animEffect>
                                    <p:anim calcmode="lin" valueType="num">
                                      <p:cBhvr>
                                        <p:cTn id="8" dur="1000" fill="hold"/>
                                        <p:tgtEl>
                                          <p:spTgt spid="1025"/>
                                        </p:tgtEl>
                                        <p:attrNameLst>
                                          <p:attrName>ppt_x</p:attrName>
                                        </p:attrNameLst>
                                      </p:cBhvr>
                                      <p:tavLst>
                                        <p:tav tm="0">
                                          <p:val>
                                            <p:strVal val="#ppt_x"/>
                                          </p:val>
                                        </p:tav>
                                        <p:tav tm="100000">
                                          <p:val>
                                            <p:strVal val="#ppt_x"/>
                                          </p:val>
                                        </p:tav>
                                      </p:tavLst>
                                    </p:anim>
                                    <p:anim calcmode="lin" valueType="num">
                                      <p:cBhvr>
                                        <p:cTn id="9" dur="1000" fill="hold"/>
                                        <p:tgtEl>
                                          <p:spTgt spid="102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 calcmode="lin" valueType="num">
                                      <p:cBhvr>
                                        <p:cTn id="16" dur="500" fill="hold"/>
                                        <p:tgtEl>
                                          <p:spTgt spid="8"/>
                                        </p:tgtEl>
                                        <p:attrNameLst>
                                          <p:attrName>style.rotation</p:attrName>
                                        </p:attrNameLst>
                                      </p:cBhvr>
                                      <p:tavLst>
                                        <p:tav tm="0">
                                          <p:val>
                                            <p:fltVal val="360"/>
                                          </p:val>
                                        </p:tav>
                                        <p:tav tm="100000">
                                          <p:val>
                                            <p:fltVal val="0"/>
                                          </p:val>
                                        </p:tav>
                                      </p:tavLst>
                                    </p:anim>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1000"/>
                                        <p:tgtEl>
                                          <p:spTgt spid="11">
                                            <p:txEl>
                                              <p:pRg st="0" end="0"/>
                                            </p:txEl>
                                          </p:spTgt>
                                        </p:tgtEl>
                                      </p:cBhvr>
                                    </p:animEffect>
                                    <p:anim calcmode="lin" valueType="num">
                                      <p:cBhvr>
                                        <p:cTn id="37"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1">
                                            <p:txEl>
                                              <p:pRg st="1" end="1"/>
                                            </p:txEl>
                                          </p:spTgt>
                                        </p:tgtEl>
                                        <p:attrNameLst>
                                          <p:attrName>style.visibility</p:attrName>
                                        </p:attrNameLst>
                                      </p:cBhvr>
                                      <p:to>
                                        <p:strVal val="visible"/>
                                      </p:to>
                                    </p:set>
                                    <p:animEffect transition="in" filter="fade">
                                      <p:cBhvr>
                                        <p:cTn id="43" dur="1000"/>
                                        <p:tgtEl>
                                          <p:spTgt spid="11">
                                            <p:txEl>
                                              <p:pRg st="1" end="1"/>
                                            </p:txEl>
                                          </p:spTgt>
                                        </p:tgtEl>
                                      </p:cBhvr>
                                    </p:animEffect>
                                    <p:anim calcmode="lin" valueType="num">
                                      <p:cBhvr>
                                        <p:cTn id="44"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45"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11">
                                            <p:txEl>
                                              <p:pRg st="2" end="2"/>
                                            </p:txEl>
                                          </p:spTgt>
                                        </p:tgtEl>
                                        <p:attrNameLst>
                                          <p:attrName>style.visibility</p:attrName>
                                        </p:attrNameLst>
                                      </p:cBhvr>
                                      <p:to>
                                        <p:strVal val="visible"/>
                                      </p:to>
                                    </p:set>
                                    <p:animEffect transition="in" filter="fade">
                                      <p:cBhvr>
                                        <p:cTn id="50" dur="1000"/>
                                        <p:tgtEl>
                                          <p:spTgt spid="11">
                                            <p:txEl>
                                              <p:pRg st="2" end="2"/>
                                            </p:txEl>
                                          </p:spTgt>
                                        </p:tgtEl>
                                      </p:cBhvr>
                                    </p:animEffect>
                                    <p:anim calcmode="lin" valueType="num">
                                      <p:cBhvr>
                                        <p:cTn id="51"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52"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11">
                                            <p:txEl>
                                              <p:pRg st="3" end="3"/>
                                            </p:txEl>
                                          </p:spTgt>
                                        </p:tgtEl>
                                        <p:attrNameLst>
                                          <p:attrName>style.visibility</p:attrName>
                                        </p:attrNameLst>
                                      </p:cBhvr>
                                      <p:to>
                                        <p:strVal val="visible"/>
                                      </p:to>
                                    </p:set>
                                    <p:animEffect transition="in" filter="fade">
                                      <p:cBhvr>
                                        <p:cTn id="57" dur="1000"/>
                                        <p:tgtEl>
                                          <p:spTgt spid="11">
                                            <p:txEl>
                                              <p:pRg st="3" end="3"/>
                                            </p:txEl>
                                          </p:spTgt>
                                        </p:tgtEl>
                                      </p:cBhvr>
                                    </p:animEffect>
                                    <p:anim calcmode="lin" valueType="num">
                                      <p:cBhvr>
                                        <p:cTn id="58"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59"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188640"/>
            <a:ext cx="7851648" cy="576064"/>
          </a:xfrm>
        </p:spPr>
        <p:txBody>
          <a:bodyPr>
            <a:noAutofit/>
          </a:bodyPr>
          <a:lstStyle/>
          <a:p>
            <a:pPr algn="ctr"/>
            <a:r>
              <a:rPr lang="it-IT" sz="3200" b="1" dirty="0" smtClean="0">
                <a:solidFill>
                  <a:srgbClr val="FF0000"/>
                </a:solidFill>
              </a:rPr>
              <a:t>Metodi contraccettivi artificiali</a:t>
            </a:r>
            <a:endParaRPr lang="it-IT" sz="32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23</a:t>
            </a:fld>
            <a:endParaRPr lang="it-IT"/>
          </a:p>
        </p:txBody>
      </p:sp>
      <p:sp>
        <p:nvSpPr>
          <p:cNvPr id="1025" name="Rectangle 1"/>
          <p:cNvSpPr>
            <a:spLocks noChangeArrowheads="1"/>
          </p:cNvSpPr>
          <p:nvPr/>
        </p:nvSpPr>
        <p:spPr bwMode="auto">
          <a:xfrm>
            <a:off x="1403648" y="764704"/>
            <a:ext cx="7056784" cy="523220"/>
          </a:xfrm>
          <a:prstGeom prst="rect">
            <a:avLst/>
          </a:prstGeom>
          <a:noFill/>
          <a:ln w="9525">
            <a:noFill/>
            <a:miter lim="800000"/>
            <a:headEnd/>
            <a:tailEnd/>
          </a:ln>
          <a:effectLst/>
        </p:spPr>
        <p:txBody>
          <a:bodyPr vert="horz" wrap="square" lIns="-95220" tIns="45720" rIns="-95220" bIns="45720" numCol="1" anchor="ctr" anchorCtr="0" compatLnSpc="1">
            <a:prstTxWarp prst="textNoShape">
              <a:avLst/>
            </a:prstTxWarp>
            <a:spAutoFit/>
          </a:bodyPr>
          <a:lstStyle/>
          <a:p>
            <a:pPr lvl="0" algn="ctr" fontAlgn="base">
              <a:spcBef>
                <a:spcPct val="0"/>
              </a:spcBef>
              <a:spcAft>
                <a:spcPct val="0"/>
              </a:spcAft>
            </a:pPr>
            <a:r>
              <a:rPr lang="it-IT" sz="2800" b="1" dirty="0" smtClean="0">
                <a:solidFill>
                  <a:srgbClr val="0070C0"/>
                </a:solidFill>
              </a:rPr>
              <a:t>Pillola dei 5 giorni dopo (</a:t>
            </a:r>
            <a:r>
              <a:rPr lang="it-IT" sz="2800" b="1" dirty="0" err="1" smtClean="0">
                <a:solidFill>
                  <a:srgbClr val="0070C0"/>
                </a:solidFill>
              </a:rPr>
              <a:t>EllaOne</a:t>
            </a:r>
            <a:r>
              <a:rPr lang="it-IT" sz="2800" b="1" dirty="0" smtClean="0">
                <a:solidFill>
                  <a:srgbClr val="0070C0"/>
                </a:solidFill>
              </a:rPr>
              <a:t>):</a:t>
            </a:r>
            <a:endParaRPr kumimoji="0" lang="it-IT" sz="1800" b="1" i="0" u="none" strike="noStrike" cap="none" normalizeH="0" baseline="0" dirty="0" smtClean="0">
              <a:ln>
                <a:noFill/>
              </a:ln>
              <a:solidFill>
                <a:srgbClr val="0070C0"/>
              </a:solidFill>
              <a:effectLst/>
              <a:latin typeface="Arial" pitchFamily="34" charset="0"/>
              <a:cs typeface="Arial" pitchFamily="34" charset="0"/>
            </a:endParaRPr>
          </a:p>
        </p:txBody>
      </p:sp>
      <p:sp>
        <p:nvSpPr>
          <p:cNvPr id="10" name="CasellaDiTesto 9"/>
          <p:cNvSpPr txBox="1"/>
          <p:nvPr/>
        </p:nvSpPr>
        <p:spPr>
          <a:xfrm>
            <a:off x="1259632" y="1412776"/>
            <a:ext cx="7560840" cy="5016758"/>
          </a:xfrm>
          <a:prstGeom prst="rect">
            <a:avLst/>
          </a:prstGeom>
          <a:solidFill>
            <a:srgbClr val="FFFF00"/>
          </a:solidFill>
          <a:ln w="25400">
            <a:solidFill>
              <a:schemeClr val="accent1"/>
            </a:solidFill>
          </a:ln>
        </p:spPr>
        <p:txBody>
          <a:bodyPr wrap="square" rtlCol="0">
            <a:spAutoFit/>
          </a:bodyPr>
          <a:lstStyle/>
          <a:p>
            <a:pPr algn="just" fontAlgn="base"/>
            <a:r>
              <a:rPr lang="it-IT" sz="2000" b="1" dirty="0" smtClean="0">
                <a:solidFill>
                  <a:srgbClr val="FF0000"/>
                </a:solidFill>
              </a:rPr>
              <a:t>Il meccanismo d’azione principale </a:t>
            </a:r>
            <a:r>
              <a:rPr lang="it-IT" sz="2000" dirty="0" smtClean="0"/>
              <a:t>sembra essere l’inibizione od il </a:t>
            </a:r>
            <a:r>
              <a:rPr lang="it-IT" sz="2000" b="1" dirty="0" smtClean="0"/>
              <a:t>ritardo dell’ovulazione</a:t>
            </a:r>
            <a:r>
              <a:rPr lang="it-IT" sz="2000" dirty="0" smtClean="0"/>
              <a:t>; anche se assunto immediatamente prima del momento in cui è prevista l’ovulazione, </a:t>
            </a:r>
            <a:r>
              <a:rPr lang="it-IT" sz="2000" dirty="0" err="1" smtClean="0"/>
              <a:t>ulipristal</a:t>
            </a:r>
            <a:r>
              <a:rPr lang="it-IT" sz="2000" dirty="0" smtClean="0"/>
              <a:t> acetato in alcune donne è in grado di posticipare la rottura follicolare (a differenza di quanto accade con </a:t>
            </a:r>
            <a:r>
              <a:rPr lang="it-IT" sz="2000" dirty="0" err="1" smtClean="0"/>
              <a:t>Norlevo</a:t>
            </a:r>
            <a:r>
              <a:rPr lang="it-IT" sz="2000" dirty="0" smtClean="0"/>
              <a:t>).</a:t>
            </a:r>
          </a:p>
          <a:p>
            <a:pPr algn="just" fontAlgn="base"/>
            <a:r>
              <a:rPr lang="it-IT" sz="2000" b="1" dirty="0" smtClean="0">
                <a:solidFill>
                  <a:srgbClr val="FF0000"/>
                </a:solidFill>
              </a:rPr>
              <a:t>L’efficacia </a:t>
            </a:r>
            <a:r>
              <a:rPr lang="it-IT" sz="2000" b="1" dirty="0" smtClean="0">
                <a:solidFill>
                  <a:srgbClr val="FF0000"/>
                </a:solidFill>
              </a:rPr>
              <a:t>del farmaco </a:t>
            </a:r>
            <a:r>
              <a:rPr lang="it-IT" sz="2000" dirty="0" smtClean="0"/>
              <a:t>sembra essere almeno paragonabile alla pillola del giorno dopo nelle prime 72 ore (secondo alcuni studi significativamente più efficace), effetto che si mantiene però in modo quasi altrettanto elevato nei restanti 2 giorni, quando si registra un tasso di gravidanza del 2.1%. </a:t>
            </a:r>
            <a:endParaRPr lang="it-IT" sz="2000" dirty="0" smtClean="0"/>
          </a:p>
          <a:p>
            <a:pPr algn="just" fontAlgn="base"/>
            <a:r>
              <a:rPr lang="it-IT" sz="2000" b="1" dirty="0" smtClean="0">
                <a:solidFill>
                  <a:srgbClr val="FF0000"/>
                </a:solidFill>
              </a:rPr>
              <a:t>Se con la pillola del giorno </a:t>
            </a:r>
            <a:r>
              <a:rPr lang="it-IT" sz="2000" dirty="0" smtClean="0"/>
              <a:t>dopo si ha quindi una buona certezza dell’efficacia sopratutto nelle prime 12 ore e comunque non oltre le 72 ore (quando però l’affidabilità è scesa a poco più del 50%, ossia una gravidanza indesiderata ogni 2 dei rapporti che avrebbero avuto questa conseguenza), con questo farmaco si ha invece si ha una ragionevole tranquillità per 120 ore dal rapporto. </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p:cTn id="7" dur="1000" fill="hold"/>
                                        <p:tgtEl>
                                          <p:spTgt spid="1025"/>
                                        </p:tgtEl>
                                        <p:attrNameLst>
                                          <p:attrName>ppt_w</p:attrName>
                                        </p:attrNameLst>
                                      </p:cBhvr>
                                      <p:tavLst>
                                        <p:tav tm="0">
                                          <p:val>
                                            <p:strVal val="#ppt_w*0.70"/>
                                          </p:val>
                                        </p:tav>
                                        <p:tav tm="100000">
                                          <p:val>
                                            <p:strVal val="#ppt_w"/>
                                          </p:val>
                                        </p:tav>
                                      </p:tavLst>
                                    </p:anim>
                                    <p:anim calcmode="lin" valueType="num">
                                      <p:cBhvr>
                                        <p:cTn id="8" dur="1000" fill="hold"/>
                                        <p:tgtEl>
                                          <p:spTgt spid="1025"/>
                                        </p:tgtEl>
                                        <p:attrNameLst>
                                          <p:attrName>ppt_h</p:attrName>
                                        </p:attrNameLst>
                                      </p:cBhvr>
                                      <p:tavLst>
                                        <p:tav tm="0">
                                          <p:val>
                                            <p:strVal val="#ppt_h"/>
                                          </p:val>
                                        </p:tav>
                                        <p:tav tm="100000">
                                          <p:val>
                                            <p:strVal val="#ppt_h"/>
                                          </p:val>
                                        </p:tav>
                                      </p:tavLst>
                                    </p:anim>
                                    <p:animEffect transition="in" filter="fade">
                                      <p:cBhvr>
                                        <p:cTn id="9" dur="1000"/>
                                        <p:tgtEl>
                                          <p:spTgt spid="102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animEffect transition="in" filter="fade">
                                      <p:cBhvr>
                                        <p:cTn id="21" dur="1000"/>
                                        <p:tgtEl>
                                          <p:spTgt spid="10">
                                            <p:txEl>
                                              <p:pRg st="1" end="1"/>
                                            </p:txEl>
                                          </p:spTgt>
                                        </p:tgtEl>
                                      </p:cBhvr>
                                    </p:animEffect>
                                    <p:anim calcmode="lin" valueType="num">
                                      <p:cBhvr>
                                        <p:cTn id="22"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xEl>
                                              <p:pRg st="2" end="2"/>
                                            </p:txEl>
                                          </p:spTgt>
                                        </p:tgtEl>
                                        <p:attrNameLst>
                                          <p:attrName>style.visibility</p:attrName>
                                        </p:attrNameLst>
                                      </p:cBhvr>
                                      <p:to>
                                        <p:strVal val="visible"/>
                                      </p:to>
                                    </p:set>
                                    <p:animEffect transition="in" filter="fade">
                                      <p:cBhvr>
                                        <p:cTn id="28" dur="1000"/>
                                        <p:tgtEl>
                                          <p:spTgt spid="10">
                                            <p:txEl>
                                              <p:pRg st="2" end="2"/>
                                            </p:txEl>
                                          </p:spTgt>
                                        </p:tgtEl>
                                      </p:cBhvr>
                                    </p:animEffect>
                                    <p:anim calcmode="lin" valueType="num">
                                      <p:cBhvr>
                                        <p:cTn id="29"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188640"/>
            <a:ext cx="7851648" cy="576064"/>
          </a:xfrm>
        </p:spPr>
        <p:txBody>
          <a:bodyPr>
            <a:noAutofit/>
          </a:bodyPr>
          <a:lstStyle/>
          <a:p>
            <a:pPr algn="ctr"/>
            <a:r>
              <a:rPr lang="it-IT" sz="3200" b="1" dirty="0" smtClean="0">
                <a:solidFill>
                  <a:srgbClr val="FF0000"/>
                </a:solidFill>
              </a:rPr>
              <a:t>Metodi contraccettivi artificiali</a:t>
            </a:r>
            <a:endParaRPr lang="it-IT" sz="32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24</a:t>
            </a:fld>
            <a:endParaRPr lang="it-IT"/>
          </a:p>
        </p:txBody>
      </p:sp>
      <p:sp>
        <p:nvSpPr>
          <p:cNvPr id="1025" name="Rectangle 1"/>
          <p:cNvSpPr>
            <a:spLocks noChangeArrowheads="1"/>
          </p:cNvSpPr>
          <p:nvPr/>
        </p:nvSpPr>
        <p:spPr bwMode="auto">
          <a:xfrm>
            <a:off x="1403648" y="836712"/>
            <a:ext cx="7056784" cy="461665"/>
          </a:xfrm>
          <a:prstGeom prst="rect">
            <a:avLst/>
          </a:prstGeom>
          <a:noFill/>
          <a:ln w="9525">
            <a:noFill/>
            <a:miter lim="800000"/>
            <a:headEnd/>
            <a:tailEnd/>
          </a:ln>
          <a:effectLst/>
        </p:spPr>
        <p:txBody>
          <a:bodyPr vert="horz" wrap="square" lIns="-95220" tIns="45720" rIns="-95220" bIns="45720" numCol="1" anchor="ctr" anchorCtr="0" compatLnSpc="1">
            <a:prstTxWarp prst="textNoShape">
              <a:avLst/>
            </a:prstTxWarp>
            <a:spAutoFit/>
          </a:bodyPr>
          <a:lstStyle/>
          <a:p>
            <a:pPr algn="ctr"/>
            <a:r>
              <a:rPr lang="it-IT" sz="2400" b="1" dirty="0" smtClean="0">
                <a:solidFill>
                  <a:srgbClr val="0070C0"/>
                </a:solidFill>
              </a:rPr>
              <a:t>Pillola RU486: aborto farmacologico</a:t>
            </a:r>
            <a:endParaRPr lang="it-IT" sz="2400" dirty="0">
              <a:solidFill>
                <a:srgbClr val="0070C0"/>
              </a:solidFill>
            </a:endParaRPr>
          </a:p>
        </p:txBody>
      </p:sp>
      <p:sp>
        <p:nvSpPr>
          <p:cNvPr id="10" name="CasellaDiTesto 9"/>
          <p:cNvSpPr txBox="1"/>
          <p:nvPr/>
        </p:nvSpPr>
        <p:spPr>
          <a:xfrm>
            <a:off x="1187624" y="1556792"/>
            <a:ext cx="7632848" cy="4524315"/>
          </a:xfrm>
          <a:prstGeom prst="rect">
            <a:avLst/>
          </a:prstGeom>
          <a:solidFill>
            <a:srgbClr val="FFFF00"/>
          </a:solidFill>
          <a:ln w="25400">
            <a:solidFill>
              <a:schemeClr val="accent1"/>
            </a:solidFill>
          </a:ln>
        </p:spPr>
        <p:txBody>
          <a:bodyPr wrap="square" rtlCol="0">
            <a:spAutoFit/>
          </a:bodyPr>
          <a:lstStyle/>
          <a:p>
            <a:pPr algn="just"/>
            <a:r>
              <a:rPr lang="it-IT" sz="1600" b="1" dirty="0" smtClean="0">
                <a:solidFill>
                  <a:srgbClr val="FF0000"/>
                </a:solidFill>
              </a:rPr>
              <a:t>La pillola abortiva, </a:t>
            </a:r>
            <a:r>
              <a:rPr lang="it-IT" sz="1600" dirty="0" smtClean="0"/>
              <a:t>conosciuta anche come </a:t>
            </a:r>
            <a:r>
              <a:rPr lang="it-IT" sz="1600" b="1" dirty="0" smtClean="0"/>
              <a:t>RU486</a:t>
            </a:r>
            <a:r>
              <a:rPr lang="it-IT" sz="1600" dirty="0" smtClean="0"/>
              <a:t>, è il tipo di </a:t>
            </a:r>
            <a:r>
              <a:rPr lang="it-IT" sz="1600" b="1" dirty="0" smtClean="0"/>
              <a:t>aborto farmacologico</a:t>
            </a:r>
            <a:r>
              <a:rPr lang="it-IT" sz="1600" dirty="0" smtClean="0"/>
              <a:t> al quale si ricorre spesso per una interruzione di gravidanza precoce. </a:t>
            </a:r>
          </a:p>
          <a:p>
            <a:pPr algn="just"/>
            <a:r>
              <a:rPr lang="it-IT" sz="1600" b="1" dirty="0" smtClean="0">
                <a:solidFill>
                  <a:srgbClr val="FF0000"/>
                </a:solidFill>
              </a:rPr>
              <a:t>È ovviamente usata nei casi di aborto volontario</a:t>
            </a:r>
            <a:r>
              <a:rPr lang="it-IT" sz="1600" dirty="0" smtClean="0"/>
              <a:t>, quando la donna decide di interrompere una gravidanza nel corso dei primi due mesi trascorsi dal concepimento. Si tratta di una pratica che, in Italia, raccoglie oggi molte adesioni. </a:t>
            </a:r>
          </a:p>
          <a:p>
            <a:pPr algn="just"/>
            <a:r>
              <a:rPr lang="it-IT" sz="1600" b="1" dirty="0" smtClean="0">
                <a:solidFill>
                  <a:srgbClr val="FF0000"/>
                </a:solidFill>
              </a:rPr>
              <a:t>Dopo i due mesi, </a:t>
            </a:r>
            <a:r>
              <a:rPr lang="it-IT" sz="1600" dirty="0" smtClean="0"/>
              <a:t>sarà invece necessario ricorrere all'aborto chirurgico. </a:t>
            </a:r>
            <a:endParaRPr lang="it-IT" sz="1600" dirty="0" smtClean="0"/>
          </a:p>
          <a:p>
            <a:pPr algn="just" fontAlgn="base"/>
            <a:r>
              <a:rPr lang="it-IT" sz="1600" b="1" dirty="0" smtClean="0">
                <a:solidFill>
                  <a:srgbClr val="FF0000"/>
                </a:solidFill>
              </a:rPr>
              <a:t>La pillola abortiva RU486 </a:t>
            </a:r>
            <a:r>
              <a:rPr lang="it-IT" sz="1600" dirty="0" smtClean="0"/>
              <a:t>è a base dell'ormone </a:t>
            </a:r>
            <a:r>
              <a:rPr lang="it-IT" sz="1600" dirty="0" err="1" smtClean="0"/>
              <a:t>mifepristone</a:t>
            </a:r>
            <a:r>
              <a:rPr lang="it-IT" sz="1600" dirty="0" smtClean="0"/>
              <a:t>, che blocca gli effetti del progesterone, l'ormone femminile che sviluppa la gravidanza. </a:t>
            </a:r>
          </a:p>
          <a:p>
            <a:pPr algn="just" fontAlgn="base"/>
            <a:r>
              <a:rPr lang="it-IT" sz="1600" b="1" dirty="0" smtClean="0">
                <a:solidFill>
                  <a:srgbClr val="FF0000"/>
                </a:solidFill>
              </a:rPr>
              <a:t>In sostanza </a:t>
            </a:r>
            <a:r>
              <a:rPr lang="it-IT" sz="1600" dirty="0" smtClean="0"/>
              <a:t>provoca un </a:t>
            </a:r>
            <a:r>
              <a:rPr lang="it-IT" sz="1600" b="1" dirty="0" smtClean="0"/>
              <a:t>distaccamento dell'embrione</a:t>
            </a:r>
            <a:r>
              <a:rPr lang="it-IT" sz="1600" dirty="0" smtClean="0"/>
              <a:t> annidato nell'utero sin dal concepimento. </a:t>
            </a:r>
          </a:p>
          <a:p>
            <a:pPr algn="just" fontAlgn="base"/>
            <a:r>
              <a:rPr lang="it-IT" sz="1600" b="1" dirty="0" smtClean="0">
                <a:solidFill>
                  <a:srgbClr val="FF0000"/>
                </a:solidFill>
              </a:rPr>
              <a:t>La seconda pillola è una prostaglandina</a:t>
            </a:r>
            <a:r>
              <a:rPr lang="it-IT" sz="1600" dirty="0" smtClean="0"/>
              <a:t>. Quest'ultima stimola le contrazioni dell'utero, aiutando l'espulsione degli ultimi tessuti che si stavano sviluppando nel corso della gravidanza. </a:t>
            </a:r>
          </a:p>
          <a:p>
            <a:pPr algn="just" fontAlgn="base"/>
            <a:r>
              <a:rPr lang="it-IT" sz="1600" b="1" dirty="0" smtClean="0">
                <a:solidFill>
                  <a:srgbClr val="FF0000"/>
                </a:solidFill>
              </a:rPr>
              <a:t>L'aborto avviene nel giro di due giorni</a:t>
            </a:r>
            <a:r>
              <a:rPr lang="it-IT" sz="1600" dirty="0" smtClean="0"/>
              <a:t>, attraverso un sanguinamento che comincia già dopo la somministrazione della pillola abortiva. La seconda pillola aiuta come dicevamo a completare il processo, liberando completamente l'utero. </a:t>
            </a:r>
          </a:p>
          <a:p>
            <a:pPr algn="just" fontAlgn="base"/>
            <a:r>
              <a:rPr lang="it-IT" sz="1600" b="1" dirty="0" smtClean="0">
                <a:solidFill>
                  <a:srgbClr val="FF0000"/>
                </a:solidFill>
              </a:rPr>
              <a:t>L'intero processo abortivo </a:t>
            </a:r>
            <a:r>
              <a:rPr lang="it-IT" sz="1600" dirty="0" smtClean="0"/>
              <a:t>dura circa una settimana/nove giorni, dopo il quale si torna lentamente alla normalità del ciclo</a:t>
            </a:r>
            <a:r>
              <a:rPr lang="it-IT" sz="1600" dirty="0" smtClean="0"/>
              <a:t>.</a:t>
            </a:r>
            <a:endParaRPr lang="it-IT"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p:cTn id="7" dur="1000" fill="hold"/>
                                        <p:tgtEl>
                                          <p:spTgt spid="1025"/>
                                        </p:tgtEl>
                                        <p:attrNameLst>
                                          <p:attrName>ppt_w</p:attrName>
                                        </p:attrNameLst>
                                      </p:cBhvr>
                                      <p:tavLst>
                                        <p:tav tm="0">
                                          <p:val>
                                            <p:strVal val="#ppt_w*0.70"/>
                                          </p:val>
                                        </p:tav>
                                        <p:tav tm="100000">
                                          <p:val>
                                            <p:strVal val="#ppt_w"/>
                                          </p:val>
                                        </p:tav>
                                      </p:tavLst>
                                    </p:anim>
                                    <p:anim calcmode="lin" valueType="num">
                                      <p:cBhvr>
                                        <p:cTn id="8" dur="1000" fill="hold"/>
                                        <p:tgtEl>
                                          <p:spTgt spid="1025"/>
                                        </p:tgtEl>
                                        <p:attrNameLst>
                                          <p:attrName>ppt_h</p:attrName>
                                        </p:attrNameLst>
                                      </p:cBhvr>
                                      <p:tavLst>
                                        <p:tav tm="0">
                                          <p:val>
                                            <p:strVal val="#ppt_h"/>
                                          </p:val>
                                        </p:tav>
                                        <p:tav tm="100000">
                                          <p:val>
                                            <p:strVal val="#ppt_h"/>
                                          </p:val>
                                        </p:tav>
                                      </p:tavLst>
                                    </p:anim>
                                    <p:animEffect transition="in" filter="fade">
                                      <p:cBhvr>
                                        <p:cTn id="9" dur="1000"/>
                                        <p:tgtEl>
                                          <p:spTgt spid="102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animEffect transition="in" filter="fade">
                                      <p:cBhvr>
                                        <p:cTn id="21" dur="1000"/>
                                        <p:tgtEl>
                                          <p:spTgt spid="10">
                                            <p:txEl>
                                              <p:pRg st="1" end="1"/>
                                            </p:txEl>
                                          </p:spTgt>
                                        </p:tgtEl>
                                      </p:cBhvr>
                                    </p:animEffect>
                                    <p:anim calcmode="lin" valueType="num">
                                      <p:cBhvr>
                                        <p:cTn id="22"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xEl>
                                              <p:pRg st="2" end="2"/>
                                            </p:txEl>
                                          </p:spTgt>
                                        </p:tgtEl>
                                        <p:attrNameLst>
                                          <p:attrName>style.visibility</p:attrName>
                                        </p:attrNameLst>
                                      </p:cBhvr>
                                      <p:to>
                                        <p:strVal val="visible"/>
                                      </p:to>
                                    </p:set>
                                    <p:animEffect transition="in" filter="fade">
                                      <p:cBhvr>
                                        <p:cTn id="28" dur="1000"/>
                                        <p:tgtEl>
                                          <p:spTgt spid="10">
                                            <p:txEl>
                                              <p:pRg st="2" end="2"/>
                                            </p:txEl>
                                          </p:spTgt>
                                        </p:tgtEl>
                                      </p:cBhvr>
                                    </p:animEffect>
                                    <p:anim calcmode="lin" valueType="num">
                                      <p:cBhvr>
                                        <p:cTn id="29"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0">
                                            <p:txEl>
                                              <p:pRg st="3" end="3"/>
                                            </p:txEl>
                                          </p:spTgt>
                                        </p:tgtEl>
                                        <p:attrNameLst>
                                          <p:attrName>style.visibility</p:attrName>
                                        </p:attrNameLst>
                                      </p:cBhvr>
                                      <p:to>
                                        <p:strVal val="visible"/>
                                      </p:to>
                                    </p:set>
                                    <p:animEffect transition="in" filter="fade">
                                      <p:cBhvr>
                                        <p:cTn id="35" dur="1000"/>
                                        <p:tgtEl>
                                          <p:spTgt spid="10">
                                            <p:txEl>
                                              <p:pRg st="3" end="3"/>
                                            </p:txEl>
                                          </p:spTgt>
                                        </p:tgtEl>
                                      </p:cBhvr>
                                    </p:animEffect>
                                    <p:anim calcmode="lin" valueType="num">
                                      <p:cBhvr>
                                        <p:cTn id="36"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0">
                                            <p:txEl>
                                              <p:pRg st="4" end="4"/>
                                            </p:txEl>
                                          </p:spTgt>
                                        </p:tgtEl>
                                        <p:attrNameLst>
                                          <p:attrName>style.visibility</p:attrName>
                                        </p:attrNameLst>
                                      </p:cBhvr>
                                      <p:to>
                                        <p:strVal val="visible"/>
                                      </p:to>
                                    </p:set>
                                    <p:animEffect transition="in" filter="fade">
                                      <p:cBhvr>
                                        <p:cTn id="42" dur="1000"/>
                                        <p:tgtEl>
                                          <p:spTgt spid="10">
                                            <p:txEl>
                                              <p:pRg st="4" end="4"/>
                                            </p:txEl>
                                          </p:spTgt>
                                        </p:tgtEl>
                                      </p:cBhvr>
                                    </p:animEffect>
                                    <p:anim calcmode="lin" valueType="num">
                                      <p:cBhvr>
                                        <p:cTn id="43"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0">
                                            <p:txEl>
                                              <p:pRg st="5" end="5"/>
                                            </p:txEl>
                                          </p:spTgt>
                                        </p:tgtEl>
                                        <p:attrNameLst>
                                          <p:attrName>style.visibility</p:attrName>
                                        </p:attrNameLst>
                                      </p:cBhvr>
                                      <p:to>
                                        <p:strVal val="visible"/>
                                      </p:to>
                                    </p:set>
                                    <p:animEffect transition="in" filter="fade">
                                      <p:cBhvr>
                                        <p:cTn id="49" dur="1000"/>
                                        <p:tgtEl>
                                          <p:spTgt spid="10">
                                            <p:txEl>
                                              <p:pRg st="5" end="5"/>
                                            </p:txEl>
                                          </p:spTgt>
                                        </p:tgtEl>
                                      </p:cBhvr>
                                    </p:animEffect>
                                    <p:anim calcmode="lin" valueType="num">
                                      <p:cBhvr>
                                        <p:cTn id="50" dur="1000" fill="hold"/>
                                        <p:tgtEl>
                                          <p:spTgt spid="10">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1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0">
                                            <p:txEl>
                                              <p:pRg st="6" end="6"/>
                                            </p:txEl>
                                          </p:spTgt>
                                        </p:tgtEl>
                                        <p:attrNameLst>
                                          <p:attrName>style.visibility</p:attrName>
                                        </p:attrNameLst>
                                      </p:cBhvr>
                                      <p:to>
                                        <p:strVal val="visible"/>
                                      </p:to>
                                    </p:set>
                                    <p:animEffect transition="in" filter="fade">
                                      <p:cBhvr>
                                        <p:cTn id="56" dur="1000"/>
                                        <p:tgtEl>
                                          <p:spTgt spid="10">
                                            <p:txEl>
                                              <p:pRg st="6" end="6"/>
                                            </p:txEl>
                                          </p:spTgt>
                                        </p:tgtEl>
                                      </p:cBhvr>
                                    </p:animEffect>
                                    <p:anim calcmode="lin" valueType="num">
                                      <p:cBhvr>
                                        <p:cTn id="57" dur="1000" fill="hold"/>
                                        <p:tgtEl>
                                          <p:spTgt spid="10">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10">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0">
                                            <p:txEl>
                                              <p:pRg st="7" end="7"/>
                                            </p:txEl>
                                          </p:spTgt>
                                        </p:tgtEl>
                                        <p:attrNameLst>
                                          <p:attrName>style.visibility</p:attrName>
                                        </p:attrNameLst>
                                      </p:cBhvr>
                                      <p:to>
                                        <p:strVal val="visible"/>
                                      </p:to>
                                    </p:set>
                                    <p:animEffect transition="in" filter="fade">
                                      <p:cBhvr>
                                        <p:cTn id="63" dur="1000"/>
                                        <p:tgtEl>
                                          <p:spTgt spid="10">
                                            <p:txEl>
                                              <p:pRg st="7" end="7"/>
                                            </p:txEl>
                                          </p:spTgt>
                                        </p:tgtEl>
                                      </p:cBhvr>
                                    </p:animEffect>
                                    <p:anim calcmode="lin" valueType="num">
                                      <p:cBhvr>
                                        <p:cTn id="64" dur="1000" fill="hold"/>
                                        <p:tgtEl>
                                          <p:spTgt spid="10">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10">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188640"/>
            <a:ext cx="7851648" cy="576064"/>
          </a:xfrm>
        </p:spPr>
        <p:txBody>
          <a:bodyPr>
            <a:noAutofit/>
          </a:bodyPr>
          <a:lstStyle/>
          <a:p>
            <a:pPr algn="ctr"/>
            <a:r>
              <a:rPr lang="it-IT" sz="3200" b="1" dirty="0" smtClean="0">
                <a:solidFill>
                  <a:srgbClr val="FF0000"/>
                </a:solidFill>
              </a:rPr>
              <a:t>Metodi contraccettivi artificiali</a:t>
            </a:r>
            <a:endParaRPr lang="it-IT" sz="32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25</a:t>
            </a:fld>
            <a:endParaRPr lang="it-IT"/>
          </a:p>
        </p:txBody>
      </p:sp>
      <p:sp>
        <p:nvSpPr>
          <p:cNvPr id="1025" name="Rectangle 1"/>
          <p:cNvSpPr>
            <a:spLocks noChangeArrowheads="1"/>
          </p:cNvSpPr>
          <p:nvPr/>
        </p:nvSpPr>
        <p:spPr bwMode="auto">
          <a:xfrm>
            <a:off x="1403648" y="692696"/>
            <a:ext cx="7056784" cy="461665"/>
          </a:xfrm>
          <a:prstGeom prst="rect">
            <a:avLst/>
          </a:prstGeom>
          <a:noFill/>
          <a:ln w="9525">
            <a:noFill/>
            <a:miter lim="800000"/>
            <a:headEnd/>
            <a:tailEnd/>
          </a:ln>
          <a:effectLst/>
        </p:spPr>
        <p:txBody>
          <a:bodyPr vert="horz" wrap="square" lIns="-95220" tIns="45720" rIns="-95220" bIns="45720" numCol="1" anchor="ctr" anchorCtr="0" compatLnSpc="1">
            <a:prstTxWarp prst="textNoShape">
              <a:avLst/>
            </a:prstTxWarp>
            <a:spAutoFit/>
          </a:bodyPr>
          <a:lstStyle/>
          <a:p>
            <a:pPr algn="ctr"/>
            <a:r>
              <a:rPr lang="it-IT" sz="2400" b="1" dirty="0" smtClean="0">
                <a:solidFill>
                  <a:srgbClr val="0070C0"/>
                </a:solidFill>
              </a:rPr>
              <a:t>Aborto chirurgico</a:t>
            </a:r>
            <a:endParaRPr lang="it-IT" sz="2400" dirty="0">
              <a:solidFill>
                <a:srgbClr val="0070C0"/>
              </a:solidFill>
            </a:endParaRPr>
          </a:p>
        </p:txBody>
      </p:sp>
      <p:sp>
        <p:nvSpPr>
          <p:cNvPr id="10" name="CasellaDiTesto 9"/>
          <p:cNvSpPr txBox="1"/>
          <p:nvPr/>
        </p:nvSpPr>
        <p:spPr>
          <a:xfrm>
            <a:off x="1187624" y="1268760"/>
            <a:ext cx="7632848" cy="830997"/>
          </a:xfrm>
          <a:prstGeom prst="rect">
            <a:avLst/>
          </a:prstGeom>
          <a:solidFill>
            <a:srgbClr val="FFFF00"/>
          </a:solidFill>
          <a:ln w="25400">
            <a:solidFill>
              <a:schemeClr val="accent1"/>
            </a:solidFill>
          </a:ln>
        </p:spPr>
        <p:txBody>
          <a:bodyPr wrap="square" rtlCol="0">
            <a:spAutoFit/>
          </a:bodyPr>
          <a:lstStyle/>
          <a:p>
            <a:r>
              <a:rPr lang="it-IT" sz="1600" b="1" dirty="0" smtClean="0">
                <a:solidFill>
                  <a:srgbClr val="FF0000"/>
                </a:solidFill>
              </a:rPr>
              <a:t>Quando la gravidanza è più avanzata </a:t>
            </a:r>
            <a:r>
              <a:rPr lang="it-IT" sz="1600" dirty="0" smtClean="0"/>
              <a:t>si ricorre all'aborto chirurgico. Spesso l'aborto non è esattamente una scelta della donna, ma una necessità medica, per mettere al sicuro la vita e la salute della mamma. In questi casi, si parla di </a:t>
            </a:r>
            <a:r>
              <a:rPr lang="it-IT" sz="1600" b="1" dirty="0" smtClean="0">
                <a:solidFill>
                  <a:srgbClr val="FF0000"/>
                </a:solidFill>
              </a:rPr>
              <a:t>aborto terapeutico.</a:t>
            </a:r>
            <a:endParaRPr lang="it-IT" sz="1600" b="1" dirty="0">
              <a:solidFill>
                <a:srgbClr val="FF0000"/>
              </a:solidFill>
            </a:endParaRPr>
          </a:p>
        </p:txBody>
      </p:sp>
      <p:sp>
        <p:nvSpPr>
          <p:cNvPr id="11" name="CasellaDiTesto 10"/>
          <p:cNvSpPr txBox="1"/>
          <p:nvPr/>
        </p:nvSpPr>
        <p:spPr>
          <a:xfrm>
            <a:off x="1187624" y="2276872"/>
            <a:ext cx="7632848" cy="4093428"/>
          </a:xfrm>
          <a:prstGeom prst="rect">
            <a:avLst/>
          </a:prstGeom>
          <a:solidFill>
            <a:srgbClr val="FFFF00"/>
          </a:solidFill>
          <a:ln w="25400">
            <a:solidFill>
              <a:schemeClr val="accent1"/>
            </a:solidFill>
          </a:ln>
        </p:spPr>
        <p:txBody>
          <a:bodyPr wrap="square" rtlCol="0">
            <a:spAutoFit/>
          </a:bodyPr>
          <a:lstStyle/>
          <a:p>
            <a:pPr algn="ctr"/>
            <a:r>
              <a:rPr lang="it-IT" sz="2000" b="1" dirty="0" smtClean="0">
                <a:solidFill>
                  <a:srgbClr val="FF0000"/>
                </a:solidFill>
              </a:rPr>
              <a:t>Tra i vari tipi di aborto chirurgico si distinguono:</a:t>
            </a:r>
          </a:p>
          <a:p>
            <a:pPr lvl="0" algn="just"/>
            <a:r>
              <a:rPr lang="it-IT" sz="1600" b="1" dirty="0" smtClean="0">
                <a:solidFill>
                  <a:srgbClr val="FF0000"/>
                </a:solidFill>
              </a:rPr>
              <a:t>Svuotamento strumentale</a:t>
            </a:r>
            <a:r>
              <a:rPr lang="it-IT" sz="1600" dirty="0" smtClean="0">
                <a:solidFill>
                  <a:srgbClr val="FF0000"/>
                </a:solidFill>
              </a:rPr>
              <a:t>: </a:t>
            </a:r>
            <a:r>
              <a:rPr lang="it-IT" sz="1600" dirty="0" smtClean="0"/>
              <a:t>è il metodo più diffuso, avviene in anestesia locale e dura solo 5 minuti.</a:t>
            </a:r>
          </a:p>
          <a:p>
            <a:pPr lvl="0" algn="just"/>
            <a:r>
              <a:rPr lang="it-IT" sz="1600" b="1" dirty="0" err="1" smtClean="0">
                <a:solidFill>
                  <a:srgbClr val="FF0000"/>
                </a:solidFill>
              </a:rPr>
              <a:t>Isterosuzione</a:t>
            </a:r>
            <a:r>
              <a:rPr lang="it-IT" sz="1600" b="1" dirty="0" smtClean="0">
                <a:solidFill>
                  <a:srgbClr val="FF0000"/>
                </a:solidFill>
              </a:rPr>
              <a:t>: </a:t>
            </a:r>
            <a:r>
              <a:rPr lang="it-IT" sz="1600" dirty="0" smtClean="0"/>
              <a:t>si esegue solo entro le prime otto settimane di gravidanza, e prevede l'aspirazione di embrione ed endometrio con una cannula inserita nell'utero, e non prevede nemmeno la dilatazione della cervice.</a:t>
            </a:r>
          </a:p>
          <a:p>
            <a:pPr lvl="0" algn="just"/>
            <a:r>
              <a:rPr lang="it-IT" sz="1600" b="1" dirty="0" smtClean="0">
                <a:solidFill>
                  <a:srgbClr val="FF0000"/>
                </a:solidFill>
              </a:rPr>
              <a:t>Dilatazione e revisione della cavità uterina</a:t>
            </a:r>
            <a:r>
              <a:rPr lang="it-IT" sz="1600" dirty="0" smtClean="0">
                <a:solidFill>
                  <a:srgbClr val="FF0000"/>
                </a:solidFill>
              </a:rPr>
              <a:t>: </a:t>
            </a:r>
            <a:r>
              <a:rPr lang="it-IT" sz="1600" dirty="0" smtClean="0"/>
              <a:t>si esegue in genere tra l'ottava e la dodicesima settimana di gestazione. In </a:t>
            </a:r>
            <a:r>
              <a:rPr lang="it-IT" sz="1600" b="1" dirty="0" smtClean="0"/>
              <a:t>anestesia locale</a:t>
            </a:r>
            <a:r>
              <a:rPr lang="it-IT" sz="1600" dirty="0" smtClean="0"/>
              <a:t> o totale, la cervice viene dilatata per introdurre una cannula da suzione proporzionata alle dimensioni di un feto più cresciuto.</a:t>
            </a:r>
            <a:endParaRPr lang="it-IT" sz="1600" dirty="0" smtClean="0">
              <a:solidFill>
                <a:srgbClr val="FF0000"/>
              </a:solidFill>
            </a:endParaRPr>
          </a:p>
          <a:p>
            <a:pPr lvl="0" algn="just"/>
            <a:r>
              <a:rPr lang="it-IT" sz="1600" b="1" dirty="0" smtClean="0">
                <a:solidFill>
                  <a:srgbClr val="FF0000"/>
                </a:solidFill>
              </a:rPr>
              <a:t>Dilatazione e svuotamento</a:t>
            </a:r>
            <a:r>
              <a:rPr lang="it-IT" sz="1600" dirty="0" smtClean="0">
                <a:solidFill>
                  <a:srgbClr val="FF0000"/>
                </a:solidFill>
              </a:rPr>
              <a:t>: </a:t>
            </a:r>
            <a:r>
              <a:rPr lang="it-IT" sz="1600" dirty="0" smtClean="0"/>
              <a:t>utilizzata solo per le gravidanze oltre la dodicesima settimana (dopo i termini della legge italiana del 1978 per l'interruzione volontaria di gravidanza). Consiste nella dilatazione meccanica del canale cervicale, con la rimozione del feto e l'aspirazione di liquido amniotico e placenta. </a:t>
            </a:r>
            <a:r>
              <a:rPr lang="it-IT" sz="1600" b="1" dirty="0" smtClean="0"/>
              <a:t>È il tipo di aborto chirurgico che viene eseguito solo in caso di rischi per la salute</a:t>
            </a:r>
            <a:r>
              <a:rPr lang="it-IT" sz="1600" dirty="0" smtClean="0"/>
              <a:t> della mamma e per malformazioni del feto</a:t>
            </a:r>
            <a:endParaRPr lang="it-IT"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p:cTn id="7" dur="1000" fill="hold"/>
                                        <p:tgtEl>
                                          <p:spTgt spid="1025"/>
                                        </p:tgtEl>
                                        <p:attrNameLst>
                                          <p:attrName>ppt_w</p:attrName>
                                        </p:attrNameLst>
                                      </p:cBhvr>
                                      <p:tavLst>
                                        <p:tav tm="0">
                                          <p:val>
                                            <p:strVal val="#ppt_w*0.70"/>
                                          </p:val>
                                        </p:tav>
                                        <p:tav tm="100000">
                                          <p:val>
                                            <p:strVal val="#ppt_w"/>
                                          </p:val>
                                        </p:tav>
                                      </p:tavLst>
                                    </p:anim>
                                    <p:anim calcmode="lin" valueType="num">
                                      <p:cBhvr>
                                        <p:cTn id="8" dur="1000" fill="hold"/>
                                        <p:tgtEl>
                                          <p:spTgt spid="1025"/>
                                        </p:tgtEl>
                                        <p:attrNameLst>
                                          <p:attrName>ppt_h</p:attrName>
                                        </p:attrNameLst>
                                      </p:cBhvr>
                                      <p:tavLst>
                                        <p:tav tm="0">
                                          <p:val>
                                            <p:strVal val="#ppt_h"/>
                                          </p:val>
                                        </p:tav>
                                        <p:tav tm="100000">
                                          <p:val>
                                            <p:strVal val="#ppt_h"/>
                                          </p:val>
                                        </p:tav>
                                      </p:tavLst>
                                    </p:anim>
                                    <p:animEffect transition="in" filter="fade">
                                      <p:cBhvr>
                                        <p:cTn id="9" dur="1000"/>
                                        <p:tgtEl>
                                          <p:spTgt spid="102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animEffect transition="in" filter="fade">
                                      <p:cBhvr>
                                        <p:cTn id="21" dur="1000"/>
                                        <p:tgtEl>
                                          <p:spTgt spid="11">
                                            <p:txEl>
                                              <p:pRg st="0" end="0"/>
                                            </p:txEl>
                                          </p:spTgt>
                                        </p:tgtEl>
                                      </p:cBhvr>
                                    </p:animEffect>
                                    <p:anim calcmode="lin" valueType="num">
                                      <p:cBhvr>
                                        <p:cTn id="22"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1">
                                            <p:txEl>
                                              <p:pRg st="1" end="1"/>
                                            </p:txEl>
                                          </p:spTgt>
                                        </p:tgtEl>
                                        <p:attrNameLst>
                                          <p:attrName>style.visibility</p:attrName>
                                        </p:attrNameLst>
                                      </p:cBhvr>
                                      <p:to>
                                        <p:strVal val="visible"/>
                                      </p:to>
                                    </p:set>
                                    <p:animEffect transition="in" filter="fade">
                                      <p:cBhvr>
                                        <p:cTn id="28" dur="1000"/>
                                        <p:tgtEl>
                                          <p:spTgt spid="11">
                                            <p:txEl>
                                              <p:pRg st="1" end="1"/>
                                            </p:txEl>
                                          </p:spTgt>
                                        </p:tgtEl>
                                      </p:cBhvr>
                                    </p:animEffect>
                                    <p:anim calcmode="lin" valueType="num">
                                      <p:cBhvr>
                                        <p:cTn id="29"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1">
                                            <p:txEl>
                                              <p:pRg st="2" end="2"/>
                                            </p:txEl>
                                          </p:spTgt>
                                        </p:tgtEl>
                                        <p:attrNameLst>
                                          <p:attrName>style.visibility</p:attrName>
                                        </p:attrNameLst>
                                      </p:cBhvr>
                                      <p:to>
                                        <p:strVal val="visible"/>
                                      </p:to>
                                    </p:set>
                                    <p:animEffect transition="in" filter="fade">
                                      <p:cBhvr>
                                        <p:cTn id="35" dur="1000"/>
                                        <p:tgtEl>
                                          <p:spTgt spid="11">
                                            <p:txEl>
                                              <p:pRg st="2" end="2"/>
                                            </p:txEl>
                                          </p:spTgt>
                                        </p:tgtEl>
                                      </p:cBhvr>
                                    </p:animEffect>
                                    <p:anim calcmode="lin" valueType="num">
                                      <p:cBhvr>
                                        <p:cTn id="36"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1">
                                            <p:txEl>
                                              <p:pRg st="3" end="3"/>
                                            </p:txEl>
                                          </p:spTgt>
                                        </p:tgtEl>
                                        <p:attrNameLst>
                                          <p:attrName>style.visibility</p:attrName>
                                        </p:attrNameLst>
                                      </p:cBhvr>
                                      <p:to>
                                        <p:strVal val="visible"/>
                                      </p:to>
                                    </p:set>
                                    <p:animEffect transition="in" filter="fade">
                                      <p:cBhvr>
                                        <p:cTn id="42" dur="1000"/>
                                        <p:tgtEl>
                                          <p:spTgt spid="11">
                                            <p:txEl>
                                              <p:pRg st="3" end="3"/>
                                            </p:txEl>
                                          </p:spTgt>
                                        </p:tgtEl>
                                      </p:cBhvr>
                                    </p:animEffect>
                                    <p:anim calcmode="lin" valueType="num">
                                      <p:cBhvr>
                                        <p:cTn id="43"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1">
                                            <p:txEl>
                                              <p:pRg st="4" end="4"/>
                                            </p:txEl>
                                          </p:spTgt>
                                        </p:tgtEl>
                                        <p:attrNameLst>
                                          <p:attrName>style.visibility</p:attrName>
                                        </p:attrNameLst>
                                      </p:cBhvr>
                                      <p:to>
                                        <p:strVal val="visible"/>
                                      </p:to>
                                    </p:set>
                                    <p:animEffect transition="in" filter="fade">
                                      <p:cBhvr>
                                        <p:cTn id="49" dur="1000"/>
                                        <p:tgtEl>
                                          <p:spTgt spid="11">
                                            <p:txEl>
                                              <p:pRg st="4" end="4"/>
                                            </p:txEl>
                                          </p:spTgt>
                                        </p:tgtEl>
                                      </p:cBhvr>
                                    </p:animEffect>
                                    <p:anim calcmode="lin" valueType="num">
                                      <p:cBhvr>
                                        <p:cTn id="50"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188640"/>
            <a:ext cx="7851648" cy="576064"/>
          </a:xfrm>
        </p:spPr>
        <p:txBody>
          <a:bodyPr>
            <a:noAutofit/>
          </a:bodyPr>
          <a:lstStyle/>
          <a:p>
            <a:pPr algn="ctr"/>
            <a:r>
              <a:rPr lang="it-IT" sz="3200" b="1" dirty="0" smtClean="0">
                <a:solidFill>
                  <a:srgbClr val="FF0000"/>
                </a:solidFill>
              </a:rPr>
              <a:t>Metodi contraccettivi artificiali</a:t>
            </a:r>
            <a:endParaRPr lang="it-IT" sz="32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26</a:t>
            </a:fld>
            <a:endParaRPr lang="it-IT"/>
          </a:p>
        </p:txBody>
      </p:sp>
      <p:sp>
        <p:nvSpPr>
          <p:cNvPr id="1025" name="Rectangle 1"/>
          <p:cNvSpPr>
            <a:spLocks noChangeArrowheads="1"/>
          </p:cNvSpPr>
          <p:nvPr/>
        </p:nvSpPr>
        <p:spPr bwMode="auto">
          <a:xfrm>
            <a:off x="1475656" y="703150"/>
            <a:ext cx="7056784" cy="523220"/>
          </a:xfrm>
          <a:prstGeom prst="rect">
            <a:avLst/>
          </a:prstGeom>
          <a:noFill/>
          <a:ln w="9525">
            <a:noFill/>
            <a:miter lim="800000"/>
            <a:headEnd/>
            <a:tailEnd/>
          </a:ln>
          <a:effectLst/>
        </p:spPr>
        <p:txBody>
          <a:bodyPr vert="horz" wrap="square" lIns="-95220" tIns="45720" rIns="-95220" bIns="45720" numCol="1" anchor="ctr" anchorCtr="0" compatLnSpc="1">
            <a:prstTxWarp prst="textNoShape">
              <a:avLst/>
            </a:prstTxWarp>
            <a:spAutoFit/>
          </a:bodyPr>
          <a:lstStyle/>
          <a:p>
            <a:pPr algn="ctr"/>
            <a:r>
              <a:rPr lang="it-IT" sz="2800" b="1" dirty="0" smtClean="0">
                <a:solidFill>
                  <a:srgbClr val="0070C0"/>
                </a:solidFill>
              </a:rPr>
              <a:t>Il Preservativo</a:t>
            </a:r>
            <a:endParaRPr lang="it-IT" sz="2800" dirty="0">
              <a:solidFill>
                <a:srgbClr val="0070C0"/>
              </a:solidFill>
            </a:endParaRPr>
          </a:p>
        </p:txBody>
      </p:sp>
      <p:sp>
        <p:nvSpPr>
          <p:cNvPr id="11" name="CasellaDiTesto 10"/>
          <p:cNvSpPr txBox="1"/>
          <p:nvPr/>
        </p:nvSpPr>
        <p:spPr>
          <a:xfrm>
            <a:off x="1187624" y="1268760"/>
            <a:ext cx="7632848" cy="3139321"/>
          </a:xfrm>
          <a:prstGeom prst="rect">
            <a:avLst/>
          </a:prstGeom>
          <a:solidFill>
            <a:srgbClr val="FFFF00"/>
          </a:solidFill>
          <a:ln w="25400">
            <a:solidFill>
              <a:schemeClr val="accent1"/>
            </a:solidFill>
          </a:ln>
        </p:spPr>
        <p:txBody>
          <a:bodyPr wrap="square" rtlCol="0">
            <a:spAutoFit/>
          </a:bodyPr>
          <a:lstStyle/>
          <a:p>
            <a:pPr algn="just" fontAlgn="base"/>
            <a:r>
              <a:rPr lang="it-IT" b="1" dirty="0" smtClean="0">
                <a:solidFill>
                  <a:srgbClr val="FF0000"/>
                </a:solidFill>
              </a:rPr>
              <a:t>Tra i contraccettivi più utilizzati e sicuri</a:t>
            </a:r>
            <a:r>
              <a:rPr lang="it-IT" dirty="0" smtClean="0"/>
              <a:t>, c’è il preservativo, metodo che </a:t>
            </a:r>
            <a:r>
              <a:rPr lang="it-IT" b="1" dirty="0" smtClean="0"/>
              <a:t>rappresenta anche la barriera più efficace contro malattie a trasmissione sessuale</a:t>
            </a:r>
            <a:r>
              <a:rPr lang="it-IT" dirty="0" smtClean="0"/>
              <a:t> quali </a:t>
            </a:r>
            <a:r>
              <a:rPr lang="it-IT" dirty="0" err="1" smtClean="0"/>
              <a:t>Hiv</a:t>
            </a:r>
            <a:r>
              <a:rPr lang="it-IT" dirty="0" smtClean="0"/>
              <a:t>, sifilide, gonorrea e papilloma virus. </a:t>
            </a:r>
          </a:p>
          <a:p>
            <a:pPr algn="just" fontAlgn="base"/>
            <a:r>
              <a:rPr lang="it-IT" b="1" dirty="0" smtClean="0">
                <a:solidFill>
                  <a:srgbClr val="FF0000"/>
                </a:solidFill>
              </a:rPr>
              <a:t>Una scelta, </a:t>
            </a:r>
            <a:r>
              <a:rPr lang="it-IT" dirty="0" smtClean="0"/>
              <a:t>spesso, non presa adeguatamente in considerazione, soprattutto in ambito femminile, nonostante </a:t>
            </a:r>
            <a:r>
              <a:rPr lang="it-IT" b="1" dirty="0" smtClean="0"/>
              <a:t>il 52% dei ragazzi tra i 16 e i 25 anni consideri già un atteggiamento maturo e responsabile la richiesta del preservativo da parte delle ragazze</a:t>
            </a:r>
            <a:r>
              <a:rPr lang="it-IT" dirty="0" smtClean="0"/>
              <a:t> (dati </a:t>
            </a:r>
            <a:r>
              <a:rPr lang="it-IT" i="1" dirty="0" smtClean="0"/>
              <a:t>Rapporto </a:t>
            </a:r>
            <a:r>
              <a:rPr lang="it-IT" i="1" dirty="0" err="1" smtClean="0"/>
              <a:t>Durex</a:t>
            </a:r>
            <a:r>
              <a:rPr lang="it-IT" dirty="0" smtClean="0"/>
              <a:t> condotto su mille giovani europei). </a:t>
            </a:r>
          </a:p>
          <a:p>
            <a:pPr algn="just" fontAlgn="base"/>
            <a:r>
              <a:rPr lang="it-IT" b="1" dirty="0" smtClean="0">
                <a:solidFill>
                  <a:srgbClr val="FF0000"/>
                </a:solidFill>
              </a:rPr>
              <a:t>In teoria, </a:t>
            </a:r>
            <a:r>
              <a:rPr lang="it-IT" dirty="0" smtClean="0"/>
              <a:t>il preservativo garantisce un’efficacia del 97 per cento. Tuttavia, nella pratica, la percentuale scende drasticamente all’84% a causa di un uso inappropriato e dei rischi di rottura e sfilamento. </a:t>
            </a:r>
            <a:endParaRPr lang="it-IT" dirty="0"/>
          </a:p>
        </p:txBody>
      </p:sp>
      <p:pic>
        <p:nvPicPr>
          <p:cNvPr id="8" name="Immagine 7" descr="Tipi di preservativi"/>
          <p:cNvPicPr/>
          <p:nvPr/>
        </p:nvPicPr>
        <p:blipFill>
          <a:blip r:embed="rId2" cstate="print"/>
          <a:srcRect/>
          <a:stretch>
            <a:fillRect/>
          </a:stretch>
        </p:blipFill>
        <p:spPr bwMode="auto">
          <a:xfrm>
            <a:off x="3635896" y="4509120"/>
            <a:ext cx="2664296" cy="1944216"/>
          </a:xfrm>
          <a:prstGeom prst="rect">
            <a:avLst/>
          </a:prstGeom>
          <a:noFill/>
          <a:ln w="25400">
            <a:solidFill>
              <a:srgbClr val="FF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p:cTn id="7" dur="1000" fill="hold"/>
                                        <p:tgtEl>
                                          <p:spTgt spid="1025"/>
                                        </p:tgtEl>
                                        <p:attrNameLst>
                                          <p:attrName>ppt_w</p:attrName>
                                        </p:attrNameLst>
                                      </p:cBhvr>
                                      <p:tavLst>
                                        <p:tav tm="0">
                                          <p:val>
                                            <p:strVal val="#ppt_w*0.70"/>
                                          </p:val>
                                        </p:tav>
                                        <p:tav tm="100000">
                                          <p:val>
                                            <p:strVal val="#ppt_w"/>
                                          </p:val>
                                        </p:tav>
                                      </p:tavLst>
                                    </p:anim>
                                    <p:anim calcmode="lin" valueType="num">
                                      <p:cBhvr>
                                        <p:cTn id="8" dur="1000" fill="hold"/>
                                        <p:tgtEl>
                                          <p:spTgt spid="1025"/>
                                        </p:tgtEl>
                                        <p:attrNameLst>
                                          <p:attrName>ppt_h</p:attrName>
                                        </p:attrNameLst>
                                      </p:cBhvr>
                                      <p:tavLst>
                                        <p:tav tm="0">
                                          <p:val>
                                            <p:strVal val="#ppt_h"/>
                                          </p:val>
                                        </p:tav>
                                        <p:tav tm="100000">
                                          <p:val>
                                            <p:strVal val="#ppt_h"/>
                                          </p:val>
                                        </p:tav>
                                      </p:tavLst>
                                    </p:anim>
                                    <p:animEffect transition="in" filter="fade">
                                      <p:cBhvr>
                                        <p:cTn id="9" dur="1000"/>
                                        <p:tgtEl>
                                          <p:spTgt spid="1025"/>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 calcmode="lin" valueType="num">
                                      <p:cBhvr>
                                        <p:cTn id="16" dur="500" fill="hold"/>
                                        <p:tgtEl>
                                          <p:spTgt spid="8"/>
                                        </p:tgtEl>
                                        <p:attrNameLst>
                                          <p:attrName>style.rotation</p:attrName>
                                        </p:attrNameLst>
                                      </p:cBhvr>
                                      <p:tavLst>
                                        <p:tav tm="0">
                                          <p:val>
                                            <p:fltVal val="360"/>
                                          </p:val>
                                        </p:tav>
                                        <p:tav tm="100000">
                                          <p:val>
                                            <p:fltVal val="0"/>
                                          </p:val>
                                        </p:tav>
                                      </p:tavLst>
                                    </p:anim>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fade">
                                      <p:cBhvr>
                                        <p:cTn id="22" dur="1000"/>
                                        <p:tgtEl>
                                          <p:spTgt spid="11">
                                            <p:txEl>
                                              <p:pRg st="0" end="0"/>
                                            </p:txEl>
                                          </p:spTgt>
                                        </p:tgtEl>
                                      </p:cBhvr>
                                    </p:animEffect>
                                    <p:anim calcmode="lin" valueType="num">
                                      <p:cBhvr>
                                        <p:cTn id="23"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1">
                                            <p:txEl>
                                              <p:pRg st="1" end="1"/>
                                            </p:txEl>
                                          </p:spTgt>
                                        </p:tgtEl>
                                        <p:attrNameLst>
                                          <p:attrName>style.visibility</p:attrName>
                                        </p:attrNameLst>
                                      </p:cBhvr>
                                      <p:to>
                                        <p:strVal val="visible"/>
                                      </p:to>
                                    </p:set>
                                    <p:animEffect transition="in" filter="fade">
                                      <p:cBhvr>
                                        <p:cTn id="29" dur="1000"/>
                                        <p:tgtEl>
                                          <p:spTgt spid="11">
                                            <p:txEl>
                                              <p:pRg st="1" end="1"/>
                                            </p:txEl>
                                          </p:spTgt>
                                        </p:tgtEl>
                                      </p:cBhvr>
                                    </p:animEffect>
                                    <p:anim calcmode="lin" valueType="num">
                                      <p:cBhvr>
                                        <p:cTn id="30"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1">
                                            <p:txEl>
                                              <p:pRg st="2" end="2"/>
                                            </p:txEl>
                                          </p:spTgt>
                                        </p:tgtEl>
                                        <p:attrNameLst>
                                          <p:attrName>style.visibility</p:attrName>
                                        </p:attrNameLst>
                                      </p:cBhvr>
                                      <p:to>
                                        <p:strVal val="visible"/>
                                      </p:to>
                                    </p:set>
                                    <p:animEffect transition="in" filter="fade">
                                      <p:cBhvr>
                                        <p:cTn id="36" dur="1000"/>
                                        <p:tgtEl>
                                          <p:spTgt spid="11">
                                            <p:txEl>
                                              <p:pRg st="2" end="2"/>
                                            </p:txEl>
                                          </p:spTgt>
                                        </p:tgtEl>
                                      </p:cBhvr>
                                    </p:animEffect>
                                    <p:anim calcmode="lin" valueType="num">
                                      <p:cBhvr>
                                        <p:cTn id="37"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188640"/>
            <a:ext cx="7851648" cy="576064"/>
          </a:xfrm>
        </p:spPr>
        <p:txBody>
          <a:bodyPr>
            <a:noAutofit/>
          </a:bodyPr>
          <a:lstStyle/>
          <a:p>
            <a:pPr algn="ctr"/>
            <a:r>
              <a:rPr lang="it-IT" sz="3200" b="1" dirty="0" smtClean="0">
                <a:solidFill>
                  <a:srgbClr val="FF0000"/>
                </a:solidFill>
              </a:rPr>
              <a:t>Metodi contraccettivi artificiali</a:t>
            </a:r>
            <a:endParaRPr lang="it-IT" sz="32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27</a:t>
            </a:fld>
            <a:endParaRPr lang="it-IT"/>
          </a:p>
        </p:txBody>
      </p:sp>
      <p:sp>
        <p:nvSpPr>
          <p:cNvPr id="1025" name="Rectangle 1"/>
          <p:cNvSpPr>
            <a:spLocks noChangeArrowheads="1"/>
          </p:cNvSpPr>
          <p:nvPr/>
        </p:nvSpPr>
        <p:spPr bwMode="auto">
          <a:xfrm>
            <a:off x="1475656" y="703150"/>
            <a:ext cx="7056784" cy="523220"/>
          </a:xfrm>
          <a:prstGeom prst="rect">
            <a:avLst/>
          </a:prstGeom>
          <a:noFill/>
          <a:ln w="9525">
            <a:noFill/>
            <a:miter lim="800000"/>
            <a:headEnd/>
            <a:tailEnd/>
          </a:ln>
          <a:effectLst/>
        </p:spPr>
        <p:txBody>
          <a:bodyPr vert="horz" wrap="square" lIns="-95220" tIns="45720" rIns="-95220" bIns="45720" numCol="1" anchor="ctr" anchorCtr="0" compatLnSpc="1">
            <a:prstTxWarp prst="textNoShape">
              <a:avLst/>
            </a:prstTxWarp>
            <a:spAutoFit/>
          </a:bodyPr>
          <a:lstStyle/>
          <a:p>
            <a:pPr algn="ctr"/>
            <a:r>
              <a:rPr lang="it-IT" sz="2800" b="1" dirty="0" smtClean="0">
                <a:solidFill>
                  <a:srgbClr val="0070C0"/>
                </a:solidFill>
              </a:rPr>
              <a:t>Contraccettivi ormonali (1)</a:t>
            </a:r>
            <a:endParaRPr lang="it-IT" sz="2800" dirty="0">
              <a:solidFill>
                <a:srgbClr val="0070C0"/>
              </a:solidFill>
            </a:endParaRPr>
          </a:p>
        </p:txBody>
      </p:sp>
      <p:sp>
        <p:nvSpPr>
          <p:cNvPr id="11" name="CasellaDiTesto 10"/>
          <p:cNvSpPr txBox="1"/>
          <p:nvPr/>
        </p:nvSpPr>
        <p:spPr>
          <a:xfrm>
            <a:off x="1187624" y="2852936"/>
            <a:ext cx="7632848" cy="3570208"/>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I metodi contraccettivi ormonali </a:t>
            </a:r>
            <a:r>
              <a:rPr lang="it-IT" dirty="0" smtClean="0"/>
              <a:t>possono essere assunti per bocca, applicati </a:t>
            </a:r>
            <a:r>
              <a:rPr lang="it-IT" b="1" dirty="0" smtClean="0"/>
              <a:t>sulla pelle</a:t>
            </a:r>
            <a:r>
              <a:rPr lang="it-IT" dirty="0" smtClean="0"/>
              <a:t> od inseriti direttamente </a:t>
            </a:r>
            <a:r>
              <a:rPr lang="it-IT" b="1" dirty="0" smtClean="0"/>
              <a:t>in utero</a:t>
            </a:r>
            <a:r>
              <a:rPr lang="it-IT" dirty="0" smtClean="0"/>
              <a:t> (da un ginecologo) o </a:t>
            </a:r>
            <a:r>
              <a:rPr lang="it-IT" b="1" dirty="0" smtClean="0"/>
              <a:t>in vagina</a:t>
            </a:r>
            <a:r>
              <a:rPr lang="it-IT" dirty="0" smtClean="0"/>
              <a:t> (dalla donna stessa). </a:t>
            </a:r>
          </a:p>
          <a:p>
            <a:pPr algn="just"/>
            <a:r>
              <a:rPr lang="it-IT" b="1" dirty="0" smtClean="0">
                <a:solidFill>
                  <a:srgbClr val="FF0000"/>
                </a:solidFill>
              </a:rPr>
              <a:t>Alcuni farmaci contraccettivi </a:t>
            </a:r>
            <a:r>
              <a:rPr lang="it-IT" dirty="0" smtClean="0"/>
              <a:t>possono perfino essere iniettati </a:t>
            </a:r>
            <a:r>
              <a:rPr lang="it-IT" b="1" dirty="0" smtClean="0"/>
              <a:t>nel muscolo deltoide</a:t>
            </a:r>
            <a:r>
              <a:rPr lang="it-IT" dirty="0" smtClean="0"/>
              <a:t> o </a:t>
            </a:r>
            <a:r>
              <a:rPr lang="it-IT" b="1" dirty="0" smtClean="0"/>
              <a:t>nel gluteo</a:t>
            </a:r>
            <a:r>
              <a:rPr lang="it-IT" dirty="0" smtClean="0"/>
              <a:t>, oppure impiantati </a:t>
            </a:r>
            <a:r>
              <a:rPr lang="it-IT" b="1" dirty="0" smtClean="0"/>
              <a:t>sotto la pelle del braccio.</a:t>
            </a:r>
          </a:p>
          <a:p>
            <a:pPr algn="just"/>
            <a:r>
              <a:rPr lang="it-IT" dirty="0" smtClean="0"/>
              <a:t/>
            </a:r>
            <a:br>
              <a:rPr lang="it-IT" dirty="0" smtClean="0"/>
            </a:br>
            <a:r>
              <a:rPr lang="it-IT" sz="2000" b="1" dirty="0" smtClean="0">
                <a:solidFill>
                  <a:srgbClr val="FF0000"/>
                </a:solidFill>
              </a:rPr>
              <a:t>Tra questi, ricordiamo:</a:t>
            </a:r>
            <a:endParaRPr lang="it-IT" b="1" dirty="0" smtClean="0">
              <a:solidFill>
                <a:srgbClr val="FF0000"/>
              </a:solidFill>
            </a:endParaRPr>
          </a:p>
          <a:p>
            <a:pPr lvl="0">
              <a:buFont typeface="Arial" pitchFamily="34" charset="0"/>
              <a:buChar char="•"/>
            </a:pPr>
            <a:r>
              <a:rPr lang="it-IT" sz="2000" dirty="0" smtClean="0"/>
              <a:t> Pillola contraccettiva estro-progestinica</a:t>
            </a:r>
          </a:p>
          <a:p>
            <a:pPr lvl="0">
              <a:buFont typeface="Arial" pitchFamily="34" charset="0"/>
              <a:buChar char="•"/>
            </a:pPr>
            <a:r>
              <a:rPr lang="it-IT" sz="2000" dirty="0" smtClean="0"/>
              <a:t> Minipillola (composta esclusivamente da progestinici)</a:t>
            </a:r>
          </a:p>
          <a:p>
            <a:pPr marL="179388" lvl="0" indent="-179388">
              <a:buFont typeface="Arial" pitchFamily="34" charset="0"/>
              <a:buChar char="•"/>
            </a:pPr>
            <a:r>
              <a:rPr lang="it-IT" sz="2000" dirty="0" smtClean="0"/>
              <a:t>Anello vaginale</a:t>
            </a:r>
          </a:p>
          <a:p>
            <a:pPr lvl="0">
              <a:buFont typeface="Arial" pitchFamily="34" charset="0"/>
              <a:buChar char="•"/>
            </a:pPr>
            <a:r>
              <a:rPr lang="it-IT" sz="2000" dirty="0" smtClean="0"/>
              <a:t> Cerotto </a:t>
            </a:r>
            <a:r>
              <a:rPr lang="it-IT" sz="2000" dirty="0" err="1" smtClean="0"/>
              <a:t>transdermico</a:t>
            </a:r>
            <a:endParaRPr lang="it-IT" sz="2000" dirty="0" smtClean="0"/>
          </a:p>
          <a:p>
            <a:pPr lvl="0">
              <a:buFont typeface="Arial" pitchFamily="34" charset="0"/>
              <a:buChar char="•"/>
            </a:pPr>
            <a:r>
              <a:rPr lang="it-IT" sz="2000" dirty="0" smtClean="0"/>
              <a:t> Iniezione di progestinico</a:t>
            </a:r>
          </a:p>
        </p:txBody>
      </p:sp>
      <p:sp>
        <p:nvSpPr>
          <p:cNvPr id="9" name="CasellaDiTesto 8"/>
          <p:cNvSpPr txBox="1"/>
          <p:nvPr/>
        </p:nvSpPr>
        <p:spPr>
          <a:xfrm>
            <a:off x="1187624" y="1412776"/>
            <a:ext cx="7632848" cy="1477328"/>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Tra i metodi contraccettivi</a:t>
            </a:r>
            <a:r>
              <a:rPr lang="it-IT" dirty="0" smtClean="0"/>
              <a:t> più sicuri ed efficaci, gli anticoncezionali ormonali ricoprono un ruolo di prestigio. </a:t>
            </a:r>
          </a:p>
          <a:p>
            <a:pPr algn="just"/>
            <a:r>
              <a:rPr lang="it-IT" b="1" dirty="0" smtClean="0">
                <a:solidFill>
                  <a:srgbClr val="FF0000"/>
                </a:solidFill>
              </a:rPr>
              <a:t>I contraccettivi ormonali</a:t>
            </a:r>
            <a:r>
              <a:rPr lang="it-IT" dirty="0" smtClean="0"/>
              <a:t>, infatti, sono farmaci molto diffusi e, per molte donne sessualmente attive con partner fisso, costituiscono il metodo anticoncezionale di prima scelta.</a:t>
            </a:r>
            <a:endParaRPr lang="it-IT" dirty="0"/>
          </a:p>
        </p:txBody>
      </p:sp>
      <p:pic>
        <p:nvPicPr>
          <p:cNvPr id="10" name="Immagine 9" descr="Contraccettivi Ormonali"/>
          <p:cNvPicPr/>
          <p:nvPr/>
        </p:nvPicPr>
        <p:blipFill>
          <a:blip r:embed="rId2" cstate="print"/>
          <a:srcRect/>
          <a:stretch>
            <a:fillRect/>
          </a:stretch>
        </p:blipFill>
        <p:spPr bwMode="auto">
          <a:xfrm>
            <a:off x="6948264" y="4581128"/>
            <a:ext cx="1800200" cy="172819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p:cTn id="7" dur="1000" fill="hold"/>
                                        <p:tgtEl>
                                          <p:spTgt spid="1025"/>
                                        </p:tgtEl>
                                        <p:attrNameLst>
                                          <p:attrName>ppt_w</p:attrName>
                                        </p:attrNameLst>
                                      </p:cBhvr>
                                      <p:tavLst>
                                        <p:tav tm="0">
                                          <p:val>
                                            <p:strVal val="#ppt_w*0.70"/>
                                          </p:val>
                                        </p:tav>
                                        <p:tav tm="100000">
                                          <p:val>
                                            <p:strVal val="#ppt_w"/>
                                          </p:val>
                                        </p:tav>
                                      </p:tavLst>
                                    </p:anim>
                                    <p:anim calcmode="lin" valueType="num">
                                      <p:cBhvr>
                                        <p:cTn id="8" dur="1000" fill="hold"/>
                                        <p:tgtEl>
                                          <p:spTgt spid="1025"/>
                                        </p:tgtEl>
                                        <p:attrNameLst>
                                          <p:attrName>ppt_h</p:attrName>
                                        </p:attrNameLst>
                                      </p:cBhvr>
                                      <p:tavLst>
                                        <p:tav tm="0">
                                          <p:val>
                                            <p:strVal val="#ppt_h"/>
                                          </p:val>
                                        </p:tav>
                                        <p:tav tm="100000">
                                          <p:val>
                                            <p:strVal val="#ppt_h"/>
                                          </p:val>
                                        </p:tav>
                                      </p:tavLst>
                                    </p:anim>
                                    <p:animEffect transition="in" filter="fade">
                                      <p:cBhvr>
                                        <p:cTn id="9" dur="1000"/>
                                        <p:tgtEl>
                                          <p:spTgt spid="102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1000"/>
                                        <p:tgtEl>
                                          <p:spTgt spid="9">
                                            <p:txEl>
                                              <p:pRg st="1" end="1"/>
                                            </p:txEl>
                                          </p:spTgt>
                                        </p:tgtEl>
                                      </p:cBhvr>
                                    </p:animEffect>
                                    <p:anim calcmode="lin" valueType="num">
                                      <p:cBhvr>
                                        <p:cTn id="22"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1">
                                            <p:txEl>
                                              <p:pRg st="0" end="0"/>
                                            </p:txEl>
                                          </p:spTgt>
                                        </p:tgtEl>
                                        <p:attrNameLst>
                                          <p:attrName>style.visibility</p:attrName>
                                        </p:attrNameLst>
                                      </p:cBhvr>
                                      <p:to>
                                        <p:strVal val="visible"/>
                                      </p:to>
                                    </p:set>
                                    <p:animEffect transition="in" filter="fade">
                                      <p:cBhvr>
                                        <p:cTn id="28" dur="1000"/>
                                        <p:tgtEl>
                                          <p:spTgt spid="11">
                                            <p:txEl>
                                              <p:pRg st="0" end="0"/>
                                            </p:txEl>
                                          </p:spTgt>
                                        </p:tgtEl>
                                      </p:cBhvr>
                                    </p:animEffect>
                                    <p:anim calcmode="lin" valueType="num">
                                      <p:cBhvr>
                                        <p:cTn id="29"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1">
                                            <p:txEl>
                                              <p:pRg st="1" end="1"/>
                                            </p:txEl>
                                          </p:spTgt>
                                        </p:tgtEl>
                                        <p:attrNameLst>
                                          <p:attrName>style.visibility</p:attrName>
                                        </p:attrNameLst>
                                      </p:cBhvr>
                                      <p:to>
                                        <p:strVal val="visible"/>
                                      </p:to>
                                    </p:set>
                                    <p:animEffect transition="in" filter="fade">
                                      <p:cBhvr>
                                        <p:cTn id="35" dur="1000"/>
                                        <p:tgtEl>
                                          <p:spTgt spid="11">
                                            <p:txEl>
                                              <p:pRg st="1" end="1"/>
                                            </p:txEl>
                                          </p:spTgt>
                                        </p:tgtEl>
                                      </p:cBhvr>
                                    </p:animEffect>
                                    <p:anim calcmode="lin" valueType="num">
                                      <p:cBhvr>
                                        <p:cTn id="36"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heel(4)">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1">
                                            <p:txEl>
                                              <p:pRg st="2" end="2"/>
                                            </p:txEl>
                                          </p:spTgt>
                                        </p:tgtEl>
                                        <p:attrNameLst>
                                          <p:attrName>style.visibility</p:attrName>
                                        </p:attrNameLst>
                                      </p:cBhvr>
                                      <p:to>
                                        <p:strVal val="visible"/>
                                      </p:to>
                                    </p:set>
                                    <p:animEffect transition="in" filter="fade">
                                      <p:cBhvr>
                                        <p:cTn id="47" dur="1000"/>
                                        <p:tgtEl>
                                          <p:spTgt spid="11">
                                            <p:txEl>
                                              <p:pRg st="2" end="2"/>
                                            </p:txEl>
                                          </p:spTgt>
                                        </p:tgtEl>
                                      </p:cBhvr>
                                    </p:animEffect>
                                    <p:anim calcmode="lin" valueType="num">
                                      <p:cBhvr>
                                        <p:cTn id="48"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49"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11">
                                            <p:txEl>
                                              <p:pRg st="3" end="3"/>
                                            </p:txEl>
                                          </p:spTgt>
                                        </p:tgtEl>
                                        <p:attrNameLst>
                                          <p:attrName>style.visibility</p:attrName>
                                        </p:attrNameLst>
                                      </p:cBhvr>
                                      <p:to>
                                        <p:strVal val="visible"/>
                                      </p:to>
                                    </p:set>
                                    <p:animEffect transition="in" filter="fade">
                                      <p:cBhvr>
                                        <p:cTn id="54" dur="1000"/>
                                        <p:tgtEl>
                                          <p:spTgt spid="11">
                                            <p:txEl>
                                              <p:pRg st="3" end="3"/>
                                            </p:txEl>
                                          </p:spTgt>
                                        </p:tgtEl>
                                      </p:cBhvr>
                                    </p:animEffect>
                                    <p:anim calcmode="lin" valueType="num">
                                      <p:cBhvr>
                                        <p:cTn id="55"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56"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11">
                                            <p:txEl>
                                              <p:pRg st="4" end="4"/>
                                            </p:txEl>
                                          </p:spTgt>
                                        </p:tgtEl>
                                        <p:attrNameLst>
                                          <p:attrName>style.visibility</p:attrName>
                                        </p:attrNameLst>
                                      </p:cBhvr>
                                      <p:to>
                                        <p:strVal val="visible"/>
                                      </p:to>
                                    </p:set>
                                    <p:animEffect transition="in" filter="fade">
                                      <p:cBhvr>
                                        <p:cTn id="61" dur="1000"/>
                                        <p:tgtEl>
                                          <p:spTgt spid="11">
                                            <p:txEl>
                                              <p:pRg st="4" end="4"/>
                                            </p:txEl>
                                          </p:spTgt>
                                        </p:tgtEl>
                                      </p:cBhvr>
                                    </p:animEffect>
                                    <p:anim calcmode="lin" valueType="num">
                                      <p:cBhvr>
                                        <p:cTn id="62"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63"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11">
                                            <p:txEl>
                                              <p:pRg st="5" end="5"/>
                                            </p:txEl>
                                          </p:spTgt>
                                        </p:tgtEl>
                                        <p:attrNameLst>
                                          <p:attrName>style.visibility</p:attrName>
                                        </p:attrNameLst>
                                      </p:cBhvr>
                                      <p:to>
                                        <p:strVal val="visible"/>
                                      </p:to>
                                    </p:set>
                                    <p:animEffect transition="in" filter="fade">
                                      <p:cBhvr>
                                        <p:cTn id="68" dur="1000"/>
                                        <p:tgtEl>
                                          <p:spTgt spid="11">
                                            <p:txEl>
                                              <p:pRg st="5" end="5"/>
                                            </p:txEl>
                                          </p:spTgt>
                                        </p:tgtEl>
                                      </p:cBhvr>
                                    </p:animEffect>
                                    <p:anim calcmode="lin" valueType="num">
                                      <p:cBhvr>
                                        <p:cTn id="69"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70" dur="1000" fill="hold"/>
                                        <p:tgtEl>
                                          <p:spTgt spid="1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nodeType="clickEffect">
                                  <p:stCondLst>
                                    <p:cond delay="0"/>
                                  </p:stCondLst>
                                  <p:childTnLst>
                                    <p:set>
                                      <p:cBhvr>
                                        <p:cTn id="74" dur="1" fill="hold">
                                          <p:stCondLst>
                                            <p:cond delay="0"/>
                                          </p:stCondLst>
                                        </p:cTn>
                                        <p:tgtEl>
                                          <p:spTgt spid="11">
                                            <p:txEl>
                                              <p:pRg st="6" end="6"/>
                                            </p:txEl>
                                          </p:spTgt>
                                        </p:tgtEl>
                                        <p:attrNameLst>
                                          <p:attrName>style.visibility</p:attrName>
                                        </p:attrNameLst>
                                      </p:cBhvr>
                                      <p:to>
                                        <p:strVal val="visible"/>
                                      </p:to>
                                    </p:set>
                                    <p:animEffect transition="in" filter="fade">
                                      <p:cBhvr>
                                        <p:cTn id="75" dur="1000"/>
                                        <p:tgtEl>
                                          <p:spTgt spid="11">
                                            <p:txEl>
                                              <p:pRg st="6" end="6"/>
                                            </p:txEl>
                                          </p:spTgt>
                                        </p:tgtEl>
                                      </p:cBhvr>
                                    </p:animEffect>
                                    <p:anim calcmode="lin" valueType="num">
                                      <p:cBhvr>
                                        <p:cTn id="76"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77" dur="10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nodeType="clickEffect">
                                  <p:stCondLst>
                                    <p:cond delay="0"/>
                                  </p:stCondLst>
                                  <p:childTnLst>
                                    <p:set>
                                      <p:cBhvr>
                                        <p:cTn id="81" dur="1" fill="hold">
                                          <p:stCondLst>
                                            <p:cond delay="0"/>
                                          </p:stCondLst>
                                        </p:cTn>
                                        <p:tgtEl>
                                          <p:spTgt spid="11">
                                            <p:txEl>
                                              <p:pRg st="7" end="7"/>
                                            </p:txEl>
                                          </p:spTgt>
                                        </p:tgtEl>
                                        <p:attrNameLst>
                                          <p:attrName>style.visibility</p:attrName>
                                        </p:attrNameLst>
                                      </p:cBhvr>
                                      <p:to>
                                        <p:strVal val="visible"/>
                                      </p:to>
                                    </p:set>
                                    <p:animEffect transition="in" filter="fade">
                                      <p:cBhvr>
                                        <p:cTn id="82" dur="1000"/>
                                        <p:tgtEl>
                                          <p:spTgt spid="11">
                                            <p:txEl>
                                              <p:pRg st="7" end="7"/>
                                            </p:txEl>
                                          </p:spTgt>
                                        </p:tgtEl>
                                      </p:cBhvr>
                                    </p:animEffect>
                                    <p:anim calcmode="lin" valueType="num">
                                      <p:cBhvr>
                                        <p:cTn id="83" dur="1000" fill="hold"/>
                                        <p:tgtEl>
                                          <p:spTgt spid="11">
                                            <p:txEl>
                                              <p:pRg st="7" end="7"/>
                                            </p:txEl>
                                          </p:spTgt>
                                        </p:tgtEl>
                                        <p:attrNameLst>
                                          <p:attrName>ppt_x</p:attrName>
                                        </p:attrNameLst>
                                      </p:cBhvr>
                                      <p:tavLst>
                                        <p:tav tm="0">
                                          <p:val>
                                            <p:strVal val="#ppt_x"/>
                                          </p:val>
                                        </p:tav>
                                        <p:tav tm="100000">
                                          <p:val>
                                            <p:strVal val="#ppt_x"/>
                                          </p:val>
                                        </p:tav>
                                      </p:tavLst>
                                    </p:anim>
                                    <p:anim calcmode="lin" valueType="num">
                                      <p:cBhvr>
                                        <p:cTn id="84" dur="1000" fill="hold"/>
                                        <p:tgtEl>
                                          <p:spTgt spid="11">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188640"/>
            <a:ext cx="7851648" cy="576064"/>
          </a:xfrm>
        </p:spPr>
        <p:txBody>
          <a:bodyPr>
            <a:noAutofit/>
          </a:bodyPr>
          <a:lstStyle/>
          <a:p>
            <a:pPr algn="ctr"/>
            <a:r>
              <a:rPr lang="it-IT" sz="3200" b="1" dirty="0" smtClean="0">
                <a:solidFill>
                  <a:srgbClr val="FF0000"/>
                </a:solidFill>
              </a:rPr>
              <a:t>Metodi contraccettivi artificiali</a:t>
            </a:r>
            <a:endParaRPr lang="it-IT" sz="32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28</a:t>
            </a:fld>
            <a:endParaRPr lang="it-IT"/>
          </a:p>
        </p:txBody>
      </p:sp>
      <p:sp>
        <p:nvSpPr>
          <p:cNvPr id="1025" name="Rectangle 1"/>
          <p:cNvSpPr>
            <a:spLocks noChangeArrowheads="1"/>
          </p:cNvSpPr>
          <p:nvPr/>
        </p:nvSpPr>
        <p:spPr bwMode="auto">
          <a:xfrm>
            <a:off x="1475656" y="692696"/>
            <a:ext cx="7056784" cy="523220"/>
          </a:xfrm>
          <a:prstGeom prst="rect">
            <a:avLst/>
          </a:prstGeom>
          <a:noFill/>
          <a:ln w="9525">
            <a:noFill/>
            <a:miter lim="800000"/>
            <a:headEnd/>
            <a:tailEnd/>
          </a:ln>
          <a:effectLst/>
        </p:spPr>
        <p:txBody>
          <a:bodyPr vert="horz" wrap="square" lIns="-95220" tIns="45720" rIns="-95220" bIns="45720" numCol="1" anchor="ctr" anchorCtr="0" compatLnSpc="1">
            <a:prstTxWarp prst="textNoShape">
              <a:avLst/>
            </a:prstTxWarp>
            <a:spAutoFit/>
          </a:bodyPr>
          <a:lstStyle/>
          <a:p>
            <a:pPr algn="ctr"/>
            <a:r>
              <a:rPr lang="it-IT" sz="2800" b="1" dirty="0" smtClean="0">
                <a:solidFill>
                  <a:srgbClr val="0070C0"/>
                </a:solidFill>
              </a:rPr>
              <a:t>Contraccettivi ormonali (2)</a:t>
            </a:r>
            <a:endParaRPr lang="it-IT" sz="2800" dirty="0">
              <a:solidFill>
                <a:srgbClr val="0070C0"/>
              </a:solidFill>
            </a:endParaRPr>
          </a:p>
        </p:txBody>
      </p:sp>
      <p:sp>
        <p:nvSpPr>
          <p:cNvPr id="11" name="CasellaDiTesto 10"/>
          <p:cNvSpPr txBox="1"/>
          <p:nvPr/>
        </p:nvSpPr>
        <p:spPr>
          <a:xfrm>
            <a:off x="1043608" y="1340768"/>
            <a:ext cx="7920880" cy="5016758"/>
          </a:xfrm>
          <a:prstGeom prst="rect">
            <a:avLst/>
          </a:prstGeom>
          <a:solidFill>
            <a:srgbClr val="FFFF00"/>
          </a:solidFill>
          <a:ln w="25400">
            <a:solidFill>
              <a:schemeClr val="accent1"/>
            </a:solidFill>
          </a:ln>
        </p:spPr>
        <p:txBody>
          <a:bodyPr wrap="square" rtlCol="0">
            <a:spAutoFit/>
          </a:bodyPr>
          <a:lstStyle/>
          <a:p>
            <a:pPr lvl="0" algn="just"/>
            <a:r>
              <a:rPr lang="it-IT" sz="2400" b="1" dirty="0" smtClean="0">
                <a:solidFill>
                  <a:srgbClr val="FF0000"/>
                </a:solidFill>
              </a:rPr>
              <a:t>Pillola contraccettiva estro-progestinica: </a:t>
            </a:r>
            <a:r>
              <a:rPr lang="it-IT" sz="2000" dirty="0" smtClean="0"/>
              <a:t>La combinazione degli ormoni (estrogeni + progestinici) sfavorisce la fecondazione e l'impianto dell'ovulo</a:t>
            </a:r>
          </a:p>
          <a:p>
            <a:pPr algn="just"/>
            <a:r>
              <a:rPr lang="it-IT" sz="2400" b="1" dirty="0" smtClean="0">
                <a:solidFill>
                  <a:srgbClr val="FF0000"/>
                </a:solidFill>
              </a:rPr>
              <a:t>Minipillola: </a:t>
            </a:r>
            <a:r>
              <a:rPr lang="it-IT" sz="2000" dirty="0" smtClean="0"/>
              <a:t>(composta esclusivamente da progestinici). Agisce principalmente a livello del muco della cervice uterina (reso inospitale per lo sperma)</a:t>
            </a:r>
          </a:p>
          <a:p>
            <a:pPr lvl="0" algn="just"/>
            <a:r>
              <a:rPr lang="it-IT" sz="2400" b="1" dirty="0" smtClean="0">
                <a:solidFill>
                  <a:srgbClr val="FF0000"/>
                </a:solidFill>
              </a:rPr>
              <a:t>Anello vaginale: </a:t>
            </a:r>
            <a:r>
              <a:rPr lang="it-IT" sz="2000" dirty="0" smtClean="0"/>
              <a:t>L’anello contraccettivo va posizionato in vagina dalla donna, ed ivi lasciato per tre settimane consecutive. Durante la quarta settimana (in cui avviene la mestruazione), l'anello va rimosso</a:t>
            </a:r>
          </a:p>
          <a:p>
            <a:pPr algn="just"/>
            <a:r>
              <a:rPr lang="it-IT" sz="2400" b="1" dirty="0" smtClean="0">
                <a:solidFill>
                  <a:srgbClr val="FF0000"/>
                </a:solidFill>
              </a:rPr>
              <a:t>Cerotto </a:t>
            </a:r>
            <a:r>
              <a:rPr lang="it-IT" sz="2400" b="1" dirty="0" err="1" smtClean="0">
                <a:solidFill>
                  <a:srgbClr val="FF0000"/>
                </a:solidFill>
              </a:rPr>
              <a:t>transdermico</a:t>
            </a:r>
            <a:r>
              <a:rPr lang="it-IT" sz="2400" b="1" dirty="0" smtClean="0">
                <a:solidFill>
                  <a:srgbClr val="FF0000"/>
                </a:solidFill>
              </a:rPr>
              <a:t>: </a:t>
            </a:r>
            <a:r>
              <a:rPr lang="it-IT" sz="2000" dirty="0" smtClean="0"/>
              <a:t>Agisce per via </a:t>
            </a:r>
            <a:r>
              <a:rPr lang="it-IT" sz="2000" dirty="0" err="1" smtClean="0"/>
              <a:t>transdermica</a:t>
            </a:r>
            <a:r>
              <a:rPr lang="it-IT" sz="2000" dirty="0" smtClean="0"/>
              <a:t> rilasciando - appena sotto lo strato cutaneo - un mix di ormoni estrogeni e progestinici. Raggiunto il circolo sanguigno, gli ormoni impediscono l'ovulazione.</a:t>
            </a:r>
          </a:p>
          <a:p>
            <a:pPr lvl="0" algn="just"/>
            <a:r>
              <a:rPr lang="it-IT" sz="2400" b="1" dirty="0" smtClean="0">
                <a:solidFill>
                  <a:srgbClr val="FF0000"/>
                </a:solidFill>
              </a:rPr>
              <a:t>Iniezione di progestinico:</a:t>
            </a:r>
            <a:r>
              <a:rPr lang="it-IT" sz="2000" dirty="0" smtClean="0">
                <a:solidFill>
                  <a:srgbClr val="FF0000"/>
                </a:solidFill>
              </a:rPr>
              <a:t> </a:t>
            </a:r>
            <a:r>
              <a:rPr lang="it-IT" sz="2000" dirty="0" smtClean="0"/>
              <a:t>Le iniezioni devono essere ripetute ogni tre mesi nel muscolo deltoide o nel gluteo. Questo metodo contraccettivo esercita la propria azione terapeutica impedendo l'ovulazione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p:cTn id="7" dur="1000" fill="hold"/>
                                        <p:tgtEl>
                                          <p:spTgt spid="1025"/>
                                        </p:tgtEl>
                                        <p:attrNameLst>
                                          <p:attrName>ppt_w</p:attrName>
                                        </p:attrNameLst>
                                      </p:cBhvr>
                                      <p:tavLst>
                                        <p:tav tm="0">
                                          <p:val>
                                            <p:strVal val="#ppt_w*0.70"/>
                                          </p:val>
                                        </p:tav>
                                        <p:tav tm="100000">
                                          <p:val>
                                            <p:strVal val="#ppt_w"/>
                                          </p:val>
                                        </p:tav>
                                      </p:tavLst>
                                    </p:anim>
                                    <p:anim calcmode="lin" valueType="num">
                                      <p:cBhvr>
                                        <p:cTn id="8" dur="1000" fill="hold"/>
                                        <p:tgtEl>
                                          <p:spTgt spid="1025"/>
                                        </p:tgtEl>
                                        <p:attrNameLst>
                                          <p:attrName>ppt_h</p:attrName>
                                        </p:attrNameLst>
                                      </p:cBhvr>
                                      <p:tavLst>
                                        <p:tav tm="0">
                                          <p:val>
                                            <p:strVal val="#ppt_h"/>
                                          </p:val>
                                        </p:tav>
                                        <p:tav tm="100000">
                                          <p:val>
                                            <p:strVal val="#ppt_h"/>
                                          </p:val>
                                        </p:tav>
                                      </p:tavLst>
                                    </p:anim>
                                    <p:animEffect transition="in" filter="fade">
                                      <p:cBhvr>
                                        <p:cTn id="9" dur="1000"/>
                                        <p:tgtEl>
                                          <p:spTgt spid="102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1000"/>
                                        <p:tgtEl>
                                          <p:spTgt spid="11">
                                            <p:txEl>
                                              <p:pRg st="0" end="0"/>
                                            </p:txEl>
                                          </p:spTgt>
                                        </p:tgtEl>
                                      </p:cBhvr>
                                    </p:animEffect>
                                    <p:anim calcmode="lin" valueType="num">
                                      <p:cBhvr>
                                        <p:cTn id="15"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animEffect transition="in" filter="fade">
                                      <p:cBhvr>
                                        <p:cTn id="21" dur="1000"/>
                                        <p:tgtEl>
                                          <p:spTgt spid="11">
                                            <p:txEl>
                                              <p:pRg st="1" end="1"/>
                                            </p:txEl>
                                          </p:spTgt>
                                        </p:tgtEl>
                                      </p:cBhvr>
                                    </p:animEffect>
                                    <p:anim calcmode="lin" valueType="num">
                                      <p:cBhvr>
                                        <p:cTn id="22"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1">
                                            <p:txEl>
                                              <p:pRg st="2" end="2"/>
                                            </p:txEl>
                                          </p:spTgt>
                                        </p:tgtEl>
                                        <p:attrNameLst>
                                          <p:attrName>style.visibility</p:attrName>
                                        </p:attrNameLst>
                                      </p:cBhvr>
                                      <p:to>
                                        <p:strVal val="visible"/>
                                      </p:to>
                                    </p:set>
                                    <p:animEffect transition="in" filter="fade">
                                      <p:cBhvr>
                                        <p:cTn id="28" dur="1000"/>
                                        <p:tgtEl>
                                          <p:spTgt spid="11">
                                            <p:txEl>
                                              <p:pRg st="2" end="2"/>
                                            </p:txEl>
                                          </p:spTgt>
                                        </p:tgtEl>
                                      </p:cBhvr>
                                    </p:animEffect>
                                    <p:anim calcmode="lin" valueType="num">
                                      <p:cBhvr>
                                        <p:cTn id="29"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1">
                                            <p:txEl>
                                              <p:pRg st="3" end="3"/>
                                            </p:txEl>
                                          </p:spTgt>
                                        </p:tgtEl>
                                        <p:attrNameLst>
                                          <p:attrName>style.visibility</p:attrName>
                                        </p:attrNameLst>
                                      </p:cBhvr>
                                      <p:to>
                                        <p:strVal val="visible"/>
                                      </p:to>
                                    </p:set>
                                    <p:animEffect transition="in" filter="fade">
                                      <p:cBhvr>
                                        <p:cTn id="35" dur="1000"/>
                                        <p:tgtEl>
                                          <p:spTgt spid="11">
                                            <p:txEl>
                                              <p:pRg st="3" end="3"/>
                                            </p:txEl>
                                          </p:spTgt>
                                        </p:tgtEl>
                                      </p:cBhvr>
                                    </p:animEffect>
                                    <p:anim calcmode="lin" valueType="num">
                                      <p:cBhvr>
                                        <p:cTn id="36"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1">
                                            <p:txEl>
                                              <p:pRg st="4" end="4"/>
                                            </p:txEl>
                                          </p:spTgt>
                                        </p:tgtEl>
                                        <p:attrNameLst>
                                          <p:attrName>style.visibility</p:attrName>
                                        </p:attrNameLst>
                                      </p:cBhvr>
                                      <p:to>
                                        <p:strVal val="visible"/>
                                      </p:to>
                                    </p:set>
                                    <p:animEffect transition="in" filter="fade">
                                      <p:cBhvr>
                                        <p:cTn id="42" dur="1000"/>
                                        <p:tgtEl>
                                          <p:spTgt spid="11">
                                            <p:txEl>
                                              <p:pRg st="4" end="4"/>
                                            </p:txEl>
                                          </p:spTgt>
                                        </p:tgtEl>
                                      </p:cBhvr>
                                    </p:animEffect>
                                    <p:anim calcmode="lin" valueType="num">
                                      <p:cBhvr>
                                        <p:cTn id="43"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188640"/>
            <a:ext cx="7851648" cy="576064"/>
          </a:xfrm>
        </p:spPr>
        <p:txBody>
          <a:bodyPr>
            <a:noAutofit/>
          </a:bodyPr>
          <a:lstStyle/>
          <a:p>
            <a:pPr algn="ctr"/>
            <a:r>
              <a:rPr lang="it-IT" sz="3200" b="1" dirty="0" smtClean="0">
                <a:solidFill>
                  <a:srgbClr val="FF0000"/>
                </a:solidFill>
              </a:rPr>
              <a:t>Metodi contraccettivi artificiali</a:t>
            </a:r>
            <a:endParaRPr lang="it-IT" sz="32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29</a:t>
            </a:fld>
            <a:endParaRPr lang="it-IT"/>
          </a:p>
        </p:txBody>
      </p:sp>
      <p:sp>
        <p:nvSpPr>
          <p:cNvPr id="1025" name="Rectangle 1"/>
          <p:cNvSpPr>
            <a:spLocks noChangeArrowheads="1"/>
          </p:cNvSpPr>
          <p:nvPr/>
        </p:nvSpPr>
        <p:spPr bwMode="auto">
          <a:xfrm>
            <a:off x="1475656" y="703150"/>
            <a:ext cx="7056784" cy="523220"/>
          </a:xfrm>
          <a:prstGeom prst="rect">
            <a:avLst/>
          </a:prstGeom>
          <a:noFill/>
          <a:ln w="9525">
            <a:noFill/>
            <a:miter lim="800000"/>
            <a:headEnd/>
            <a:tailEnd/>
          </a:ln>
          <a:effectLst/>
        </p:spPr>
        <p:txBody>
          <a:bodyPr vert="horz" wrap="square" lIns="-95220" tIns="45720" rIns="-95220" bIns="45720" numCol="1" anchor="ctr" anchorCtr="0" compatLnSpc="1">
            <a:prstTxWarp prst="textNoShape">
              <a:avLst/>
            </a:prstTxWarp>
            <a:spAutoFit/>
          </a:bodyPr>
          <a:lstStyle/>
          <a:p>
            <a:pPr algn="ctr"/>
            <a:r>
              <a:rPr lang="it-IT" sz="2800" b="1" dirty="0" smtClean="0">
                <a:solidFill>
                  <a:srgbClr val="0070C0"/>
                </a:solidFill>
              </a:rPr>
              <a:t>Contraccettivi ormonali (3)</a:t>
            </a:r>
            <a:endParaRPr lang="it-IT" sz="2800" dirty="0">
              <a:solidFill>
                <a:srgbClr val="0070C0"/>
              </a:solidFill>
            </a:endParaRPr>
          </a:p>
        </p:txBody>
      </p:sp>
      <p:sp>
        <p:nvSpPr>
          <p:cNvPr id="11" name="CasellaDiTesto 10"/>
          <p:cNvSpPr txBox="1"/>
          <p:nvPr/>
        </p:nvSpPr>
        <p:spPr>
          <a:xfrm>
            <a:off x="1187624" y="1340769"/>
            <a:ext cx="7632848" cy="5170646"/>
          </a:xfrm>
          <a:prstGeom prst="rect">
            <a:avLst/>
          </a:prstGeom>
          <a:solidFill>
            <a:srgbClr val="FFFF00"/>
          </a:solidFill>
          <a:ln w="25400">
            <a:solidFill>
              <a:schemeClr val="accent1"/>
            </a:solidFill>
          </a:ln>
        </p:spPr>
        <p:txBody>
          <a:bodyPr wrap="square" rtlCol="0">
            <a:spAutoFit/>
          </a:bodyPr>
          <a:lstStyle/>
          <a:p>
            <a:pPr algn="just"/>
            <a:r>
              <a:rPr lang="it-IT" sz="2400" b="1" dirty="0" smtClean="0">
                <a:solidFill>
                  <a:srgbClr val="FF0000"/>
                </a:solidFill>
              </a:rPr>
              <a:t>Vantaggi e svantaggi: </a:t>
            </a:r>
            <a:r>
              <a:rPr lang="it-IT" dirty="0" smtClean="0"/>
              <a:t>Oltre a garantire un'elevatissima protezione da gravidanze indesiderate ed inattese, i contraccettivi ormonali (utilizzati costantemente e correttamente) si rivelano prodigiosi alleati della salute femminile per più motivi:</a:t>
            </a:r>
          </a:p>
          <a:p>
            <a:pPr marL="179388" lvl="0" indent="-179388" algn="just">
              <a:buFont typeface="Arial" pitchFamily="34" charset="0"/>
              <a:buChar char="•"/>
            </a:pPr>
            <a:r>
              <a:rPr lang="it-IT" b="1" dirty="0" smtClean="0">
                <a:solidFill>
                  <a:srgbClr val="FF0000"/>
                </a:solidFill>
              </a:rPr>
              <a:t>Mantengono</a:t>
            </a:r>
            <a:r>
              <a:rPr lang="it-IT" dirty="0" smtClean="0"/>
              <a:t> una perfetta regolarità mestruale, riducendo episodi di amenorrea, cicli irregolari e sanguinamenti intermestruali</a:t>
            </a:r>
          </a:p>
          <a:p>
            <a:pPr lvl="0" algn="just">
              <a:buFont typeface="Arial" pitchFamily="34" charset="0"/>
              <a:buChar char="•"/>
            </a:pPr>
            <a:r>
              <a:rPr lang="it-IT" dirty="0" smtClean="0">
                <a:solidFill>
                  <a:srgbClr val="FF0000"/>
                </a:solidFill>
              </a:rPr>
              <a:t>  </a:t>
            </a:r>
            <a:r>
              <a:rPr lang="it-IT" b="1" dirty="0" smtClean="0">
                <a:solidFill>
                  <a:srgbClr val="FF0000"/>
                </a:solidFill>
              </a:rPr>
              <a:t>Alleviano</a:t>
            </a:r>
            <a:r>
              <a:rPr lang="it-IT" dirty="0" smtClean="0"/>
              <a:t> i dolori mestruali</a:t>
            </a:r>
          </a:p>
          <a:p>
            <a:pPr marL="179388" lvl="0" indent="-179388" algn="just">
              <a:buFont typeface="Arial" pitchFamily="34" charset="0"/>
              <a:buChar char="•"/>
            </a:pPr>
            <a:r>
              <a:rPr lang="it-IT" b="1" dirty="0" smtClean="0">
                <a:solidFill>
                  <a:srgbClr val="FF0000"/>
                </a:solidFill>
              </a:rPr>
              <a:t> Alleggeriscono </a:t>
            </a:r>
            <a:r>
              <a:rPr lang="it-IT" dirty="0" smtClean="0"/>
              <a:t>i sintomi della sindrome premestruale (Alcuni) assicurano un   flusso mestruale poco abbondante</a:t>
            </a:r>
          </a:p>
          <a:p>
            <a:pPr lvl="0" algn="just">
              <a:buFont typeface="Arial" pitchFamily="34" charset="0"/>
              <a:buChar char="•"/>
            </a:pPr>
            <a:r>
              <a:rPr lang="it-IT" dirty="0" smtClean="0">
                <a:solidFill>
                  <a:srgbClr val="FF0000"/>
                </a:solidFill>
              </a:rPr>
              <a:t>  </a:t>
            </a:r>
            <a:r>
              <a:rPr lang="it-IT" b="1" dirty="0" smtClean="0">
                <a:solidFill>
                  <a:srgbClr val="FF0000"/>
                </a:solidFill>
              </a:rPr>
              <a:t>Contribuiscono</a:t>
            </a:r>
            <a:r>
              <a:rPr lang="it-IT" dirty="0" smtClean="0"/>
              <a:t> ad alleviare alcuni disturbi estetici, quali l'acne </a:t>
            </a:r>
          </a:p>
          <a:p>
            <a:pPr marL="179388" lvl="0" indent="-179388" algn="just">
              <a:buFont typeface="Arial" pitchFamily="34" charset="0"/>
              <a:buChar char="•"/>
            </a:pPr>
            <a:r>
              <a:rPr lang="it-IT" b="1" dirty="0" smtClean="0">
                <a:solidFill>
                  <a:srgbClr val="FF0000"/>
                </a:solidFill>
              </a:rPr>
              <a:t>Diminuiscono</a:t>
            </a:r>
            <a:r>
              <a:rPr lang="it-IT" dirty="0" smtClean="0"/>
              <a:t> l'incidenza di cancro alle ovaie ed all'endometrio, e non causano tumore alla cervice</a:t>
            </a:r>
          </a:p>
          <a:p>
            <a:pPr marL="179388" lvl="0" indent="-179388" algn="just">
              <a:buFont typeface="Arial" pitchFamily="34" charset="0"/>
              <a:buChar char="•"/>
            </a:pPr>
            <a:r>
              <a:rPr lang="it-IT" b="1" dirty="0" smtClean="0">
                <a:solidFill>
                  <a:srgbClr val="FF0000"/>
                </a:solidFill>
              </a:rPr>
              <a:t>Alcune donne utilizzano </a:t>
            </a:r>
            <a:r>
              <a:rPr lang="it-IT" dirty="0" smtClean="0"/>
              <a:t>metodi contraccettivi ormonali per far fronte a disturbi patologici più o meno importanti, quali endometriosi, fibromi e squilibri ormonali</a:t>
            </a:r>
          </a:p>
          <a:p>
            <a:pPr marL="179388" indent="-179388" algn="just">
              <a:buFont typeface="Arial" pitchFamily="34" charset="0"/>
              <a:buChar char="•"/>
            </a:pPr>
            <a:r>
              <a:rPr lang="it-IT" b="1" dirty="0" smtClean="0">
                <a:solidFill>
                  <a:srgbClr val="FF0000"/>
                </a:solidFill>
              </a:rPr>
              <a:t>Non proteggono </a:t>
            </a:r>
            <a:r>
              <a:rPr lang="it-IT" dirty="0" smtClean="0"/>
              <a:t>in alcun modo da malattie sessualmente trasmesse. Per questa ragione, gli anticoncezionali ormonali non sono indicati per i rapporti sessuali occasionali o con partner multipli.</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p:cTn id="7" dur="1000" fill="hold"/>
                                        <p:tgtEl>
                                          <p:spTgt spid="1025"/>
                                        </p:tgtEl>
                                        <p:attrNameLst>
                                          <p:attrName>ppt_w</p:attrName>
                                        </p:attrNameLst>
                                      </p:cBhvr>
                                      <p:tavLst>
                                        <p:tav tm="0">
                                          <p:val>
                                            <p:strVal val="#ppt_w*0.70"/>
                                          </p:val>
                                        </p:tav>
                                        <p:tav tm="100000">
                                          <p:val>
                                            <p:strVal val="#ppt_w"/>
                                          </p:val>
                                        </p:tav>
                                      </p:tavLst>
                                    </p:anim>
                                    <p:anim calcmode="lin" valueType="num">
                                      <p:cBhvr>
                                        <p:cTn id="8" dur="1000" fill="hold"/>
                                        <p:tgtEl>
                                          <p:spTgt spid="1025"/>
                                        </p:tgtEl>
                                        <p:attrNameLst>
                                          <p:attrName>ppt_h</p:attrName>
                                        </p:attrNameLst>
                                      </p:cBhvr>
                                      <p:tavLst>
                                        <p:tav tm="0">
                                          <p:val>
                                            <p:strVal val="#ppt_h"/>
                                          </p:val>
                                        </p:tav>
                                        <p:tav tm="100000">
                                          <p:val>
                                            <p:strVal val="#ppt_h"/>
                                          </p:val>
                                        </p:tav>
                                      </p:tavLst>
                                    </p:anim>
                                    <p:animEffect transition="in" filter="fade">
                                      <p:cBhvr>
                                        <p:cTn id="9" dur="1000"/>
                                        <p:tgtEl>
                                          <p:spTgt spid="102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1000"/>
                                        <p:tgtEl>
                                          <p:spTgt spid="11">
                                            <p:txEl>
                                              <p:pRg st="0" end="0"/>
                                            </p:txEl>
                                          </p:spTgt>
                                        </p:tgtEl>
                                      </p:cBhvr>
                                    </p:animEffect>
                                    <p:anim calcmode="lin" valueType="num">
                                      <p:cBhvr>
                                        <p:cTn id="15"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animEffect transition="in" filter="fade">
                                      <p:cBhvr>
                                        <p:cTn id="21" dur="1000"/>
                                        <p:tgtEl>
                                          <p:spTgt spid="11">
                                            <p:txEl>
                                              <p:pRg st="1" end="1"/>
                                            </p:txEl>
                                          </p:spTgt>
                                        </p:tgtEl>
                                      </p:cBhvr>
                                    </p:animEffect>
                                    <p:anim calcmode="lin" valueType="num">
                                      <p:cBhvr>
                                        <p:cTn id="22"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1">
                                            <p:txEl>
                                              <p:pRg st="2" end="2"/>
                                            </p:txEl>
                                          </p:spTgt>
                                        </p:tgtEl>
                                        <p:attrNameLst>
                                          <p:attrName>style.visibility</p:attrName>
                                        </p:attrNameLst>
                                      </p:cBhvr>
                                      <p:to>
                                        <p:strVal val="visible"/>
                                      </p:to>
                                    </p:set>
                                    <p:animEffect transition="in" filter="fade">
                                      <p:cBhvr>
                                        <p:cTn id="28" dur="1000"/>
                                        <p:tgtEl>
                                          <p:spTgt spid="11">
                                            <p:txEl>
                                              <p:pRg st="2" end="2"/>
                                            </p:txEl>
                                          </p:spTgt>
                                        </p:tgtEl>
                                      </p:cBhvr>
                                    </p:animEffect>
                                    <p:anim calcmode="lin" valueType="num">
                                      <p:cBhvr>
                                        <p:cTn id="29"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1">
                                            <p:txEl>
                                              <p:pRg st="3" end="3"/>
                                            </p:txEl>
                                          </p:spTgt>
                                        </p:tgtEl>
                                        <p:attrNameLst>
                                          <p:attrName>style.visibility</p:attrName>
                                        </p:attrNameLst>
                                      </p:cBhvr>
                                      <p:to>
                                        <p:strVal val="visible"/>
                                      </p:to>
                                    </p:set>
                                    <p:animEffect transition="in" filter="fade">
                                      <p:cBhvr>
                                        <p:cTn id="35" dur="1000"/>
                                        <p:tgtEl>
                                          <p:spTgt spid="11">
                                            <p:txEl>
                                              <p:pRg st="3" end="3"/>
                                            </p:txEl>
                                          </p:spTgt>
                                        </p:tgtEl>
                                      </p:cBhvr>
                                    </p:animEffect>
                                    <p:anim calcmode="lin" valueType="num">
                                      <p:cBhvr>
                                        <p:cTn id="36"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1">
                                            <p:txEl>
                                              <p:pRg st="4" end="4"/>
                                            </p:txEl>
                                          </p:spTgt>
                                        </p:tgtEl>
                                        <p:attrNameLst>
                                          <p:attrName>style.visibility</p:attrName>
                                        </p:attrNameLst>
                                      </p:cBhvr>
                                      <p:to>
                                        <p:strVal val="visible"/>
                                      </p:to>
                                    </p:set>
                                    <p:animEffect transition="in" filter="fade">
                                      <p:cBhvr>
                                        <p:cTn id="42" dur="1000"/>
                                        <p:tgtEl>
                                          <p:spTgt spid="11">
                                            <p:txEl>
                                              <p:pRg st="4" end="4"/>
                                            </p:txEl>
                                          </p:spTgt>
                                        </p:tgtEl>
                                      </p:cBhvr>
                                    </p:animEffect>
                                    <p:anim calcmode="lin" valueType="num">
                                      <p:cBhvr>
                                        <p:cTn id="43"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1">
                                            <p:txEl>
                                              <p:pRg st="5" end="5"/>
                                            </p:txEl>
                                          </p:spTgt>
                                        </p:tgtEl>
                                        <p:attrNameLst>
                                          <p:attrName>style.visibility</p:attrName>
                                        </p:attrNameLst>
                                      </p:cBhvr>
                                      <p:to>
                                        <p:strVal val="visible"/>
                                      </p:to>
                                    </p:set>
                                    <p:animEffect transition="in" filter="fade">
                                      <p:cBhvr>
                                        <p:cTn id="49" dur="1000"/>
                                        <p:tgtEl>
                                          <p:spTgt spid="11">
                                            <p:txEl>
                                              <p:pRg st="5" end="5"/>
                                            </p:txEl>
                                          </p:spTgt>
                                        </p:tgtEl>
                                      </p:cBhvr>
                                    </p:animEffect>
                                    <p:anim calcmode="lin" valueType="num">
                                      <p:cBhvr>
                                        <p:cTn id="50"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1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1">
                                            <p:txEl>
                                              <p:pRg st="6" end="6"/>
                                            </p:txEl>
                                          </p:spTgt>
                                        </p:tgtEl>
                                        <p:attrNameLst>
                                          <p:attrName>style.visibility</p:attrName>
                                        </p:attrNameLst>
                                      </p:cBhvr>
                                      <p:to>
                                        <p:strVal val="visible"/>
                                      </p:to>
                                    </p:set>
                                    <p:animEffect transition="in" filter="fade">
                                      <p:cBhvr>
                                        <p:cTn id="56" dur="1000"/>
                                        <p:tgtEl>
                                          <p:spTgt spid="11">
                                            <p:txEl>
                                              <p:pRg st="6" end="6"/>
                                            </p:txEl>
                                          </p:spTgt>
                                        </p:tgtEl>
                                      </p:cBhvr>
                                    </p:animEffect>
                                    <p:anim calcmode="lin" valueType="num">
                                      <p:cBhvr>
                                        <p:cTn id="57"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1">
                                            <p:txEl>
                                              <p:pRg st="7" end="7"/>
                                            </p:txEl>
                                          </p:spTgt>
                                        </p:tgtEl>
                                        <p:attrNameLst>
                                          <p:attrName>style.visibility</p:attrName>
                                        </p:attrNameLst>
                                      </p:cBhvr>
                                      <p:to>
                                        <p:strVal val="visible"/>
                                      </p:to>
                                    </p:set>
                                    <p:animEffect transition="in" filter="fade">
                                      <p:cBhvr>
                                        <p:cTn id="63" dur="1000"/>
                                        <p:tgtEl>
                                          <p:spTgt spid="11">
                                            <p:txEl>
                                              <p:pRg st="7" end="7"/>
                                            </p:txEl>
                                          </p:spTgt>
                                        </p:tgtEl>
                                      </p:cBhvr>
                                    </p:animEffect>
                                    <p:anim calcmode="lin" valueType="num">
                                      <p:cBhvr>
                                        <p:cTn id="64" dur="1000" fill="hold"/>
                                        <p:tgtEl>
                                          <p:spTgt spid="11">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11">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6"/>
            <a:ext cx="7851648" cy="1800200"/>
          </a:xfrm>
        </p:spPr>
        <p:txBody>
          <a:bodyPr>
            <a:noAutofit/>
          </a:bodyPr>
          <a:lstStyle/>
          <a:p>
            <a:pPr algn="ctr"/>
            <a:r>
              <a:rPr lang="it-IT" sz="4000" dirty="0" smtClean="0"/>
              <a:t> </a:t>
            </a:r>
            <a:r>
              <a:rPr lang="it-IT" sz="4000" dirty="0" smtClean="0">
                <a:solidFill>
                  <a:srgbClr val="FF0000"/>
                </a:solidFill>
              </a:rPr>
              <a:t>Cosa insegna la Chiesa   sull'amore matrimoniale?</a:t>
            </a:r>
            <a:r>
              <a:rPr lang="it-IT" sz="4000" dirty="0" smtClean="0"/>
              <a:t> </a:t>
            </a:r>
            <a:br>
              <a:rPr lang="it-IT" sz="4000" dirty="0" smtClean="0"/>
            </a:br>
            <a:endParaRPr lang="it-IT" sz="4000" dirty="0"/>
          </a:p>
        </p:txBody>
      </p:sp>
      <p:sp>
        <p:nvSpPr>
          <p:cNvPr id="3" name="Sottotitolo 2"/>
          <p:cNvSpPr>
            <a:spLocks noGrp="1"/>
          </p:cNvSpPr>
          <p:nvPr>
            <p:ph type="subTitle" idx="1"/>
          </p:nvPr>
        </p:nvSpPr>
        <p:spPr>
          <a:xfrm>
            <a:off x="1187624" y="3717032"/>
            <a:ext cx="7704856" cy="2664296"/>
          </a:xfrm>
          <a:solidFill>
            <a:srgbClr val="FFFF00"/>
          </a:solidFill>
          <a:ln w="25400">
            <a:solidFill>
              <a:srgbClr val="FF0000"/>
            </a:solidFill>
          </a:ln>
        </p:spPr>
        <p:txBody>
          <a:bodyPr>
            <a:normAutofit fontScale="85000" lnSpcReduction="10000"/>
          </a:bodyPr>
          <a:lstStyle/>
          <a:p>
            <a:pPr algn="just"/>
            <a:r>
              <a:rPr lang="it-IT" b="1" dirty="0" smtClean="0">
                <a:solidFill>
                  <a:srgbClr val="FF0000"/>
                </a:solidFill>
              </a:rPr>
              <a:t>Il matrimonio è più di un contratto civile</a:t>
            </a:r>
            <a:r>
              <a:rPr lang="it-IT" dirty="0" smtClean="0"/>
              <a:t>; è un'alleanza di tutta la vita tra un uomo e una donna. </a:t>
            </a:r>
          </a:p>
          <a:p>
            <a:pPr algn="just"/>
            <a:r>
              <a:rPr lang="it-IT" b="1" dirty="0" smtClean="0">
                <a:solidFill>
                  <a:srgbClr val="FF0000"/>
                </a:solidFill>
              </a:rPr>
              <a:t>È un'unione intima </a:t>
            </a:r>
            <a:r>
              <a:rPr lang="it-IT" dirty="0" smtClean="0"/>
              <a:t>in cui gli sposi e le spose imparano a dare e a ricevere amore generosamente, e poi insegnano ai figli e alle figlie a fare lo stesso.</a:t>
            </a:r>
          </a:p>
          <a:p>
            <a:pPr algn="just"/>
            <a:r>
              <a:rPr lang="it-IT" b="1" dirty="0" smtClean="0">
                <a:solidFill>
                  <a:srgbClr val="FF0000"/>
                </a:solidFill>
              </a:rPr>
              <a:t>La Chiesa insegna </a:t>
            </a:r>
            <a:r>
              <a:rPr lang="it-IT" dirty="0" smtClean="0"/>
              <a:t>che l'unione sessuale dello sposo e della sposa ha il proposito di esprimere il significato pieno dell'amore, il suo potere di unire la coppia e la sua apertura a una vita nuova.</a:t>
            </a: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C7FE361D-91CC-44D8-AD3B-E8CC6910E5A7}" type="slidenum">
              <a:rPr lang="it-IT" smtClean="0"/>
              <a:pPr/>
              <a:t>3</a:t>
            </a:fld>
            <a:endParaRPr lang="it-IT"/>
          </a:p>
        </p:txBody>
      </p:sp>
      <p:pic>
        <p:nvPicPr>
          <p:cNvPr id="1028" name="Picture 4" descr="C:\Users\Master\Desktop\Raccolta foto\foto PPT\pr3.jpg"/>
          <p:cNvPicPr>
            <a:picLocks noChangeAspect="1" noChangeArrowheads="1"/>
          </p:cNvPicPr>
          <p:nvPr/>
        </p:nvPicPr>
        <p:blipFill>
          <a:blip r:embed="rId2" cstate="print"/>
          <a:srcRect/>
          <a:stretch>
            <a:fillRect/>
          </a:stretch>
        </p:blipFill>
        <p:spPr bwMode="auto">
          <a:xfrm>
            <a:off x="6084168" y="1556792"/>
            <a:ext cx="2016224" cy="2016224"/>
          </a:xfrm>
          <a:prstGeom prst="rect">
            <a:avLst/>
          </a:prstGeom>
          <a:noFill/>
          <a:ln w="25400">
            <a:solidFill>
              <a:srgbClr val="FF0000"/>
            </a:solidFill>
          </a:ln>
        </p:spPr>
      </p:pic>
      <p:pic>
        <p:nvPicPr>
          <p:cNvPr id="1029" name="Picture 5" descr="C:\Users\Master\Desktop\Raccolta foto\foto PPT\pr4.jpg"/>
          <p:cNvPicPr>
            <a:picLocks noChangeAspect="1" noChangeArrowheads="1"/>
          </p:cNvPicPr>
          <p:nvPr/>
        </p:nvPicPr>
        <p:blipFill>
          <a:blip r:embed="rId3" cstate="print"/>
          <a:srcRect/>
          <a:stretch>
            <a:fillRect/>
          </a:stretch>
        </p:blipFill>
        <p:spPr bwMode="auto">
          <a:xfrm>
            <a:off x="1763688" y="1556792"/>
            <a:ext cx="3692362"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029"/>
                                        </p:tgtEl>
                                        <p:attrNameLst>
                                          <p:attrName>style.visibility</p:attrName>
                                        </p:attrNameLst>
                                      </p:cBhvr>
                                      <p:to>
                                        <p:strVal val="visible"/>
                                      </p:to>
                                    </p:set>
                                    <p:anim calcmode="lin" valueType="num">
                                      <p:cBhvr>
                                        <p:cTn id="7" dur="500" fill="hold"/>
                                        <p:tgtEl>
                                          <p:spTgt spid="1029"/>
                                        </p:tgtEl>
                                        <p:attrNameLst>
                                          <p:attrName>ppt_w</p:attrName>
                                        </p:attrNameLst>
                                      </p:cBhvr>
                                      <p:tavLst>
                                        <p:tav tm="0">
                                          <p:val>
                                            <p:fltVal val="0"/>
                                          </p:val>
                                        </p:tav>
                                        <p:tav tm="100000">
                                          <p:val>
                                            <p:strVal val="#ppt_w"/>
                                          </p:val>
                                        </p:tav>
                                      </p:tavLst>
                                    </p:anim>
                                    <p:anim calcmode="lin" valueType="num">
                                      <p:cBhvr>
                                        <p:cTn id="8" dur="500" fill="hold"/>
                                        <p:tgtEl>
                                          <p:spTgt spid="1029"/>
                                        </p:tgtEl>
                                        <p:attrNameLst>
                                          <p:attrName>ppt_h</p:attrName>
                                        </p:attrNameLst>
                                      </p:cBhvr>
                                      <p:tavLst>
                                        <p:tav tm="0">
                                          <p:val>
                                            <p:fltVal val="0"/>
                                          </p:val>
                                        </p:tav>
                                        <p:tav tm="100000">
                                          <p:val>
                                            <p:strVal val="#ppt_h"/>
                                          </p:val>
                                        </p:tav>
                                      </p:tavLst>
                                    </p:anim>
                                    <p:anim calcmode="lin" valueType="num">
                                      <p:cBhvr>
                                        <p:cTn id="9" dur="500" fill="hold"/>
                                        <p:tgtEl>
                                          <p:spTgt spid="1029"/>
                                        </p:tgtEl>
                                        <p:attrNameLst>
                                          <p:attrName>style.rotation</p:attrName>
                                        </p:attrNameLst>
                                      </p:cBhvr>
                                      <p:tavLst>
                                        <p:tav tm="0">
                                          <p:val>
                                            <p:fltVal val="360"/>
                                          </p:val>
                                        </p:tav>
                                        <p:tav tm="100000">
                                          <p:val>
                                            <p:fltVal val="0"/>
                                          </p:val>
                                        </p:tav>
                                      </p:tavLst>
                                    </p:anim>
                                    <p:animEffect transition="in" filter="fade">
                                      <p:cBhvr>
                                        <p:cTn id="10" dur="500"/>
                                        <p:tgtEl>
                                          <p:spTgt spid="1029"/>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anim calcmode="lin" valueType="num">
                                      <p:cBhvr>
                                        <p:cTn id="15" dur="500" fill="hold"/>
                                        <p:tgtEl>
                                          <p:spTgt spid="1028"/>
                                        </p:tgtEl>
                                        <p:attrNameLst>
                                          <p:attrName>ppt_w</p:attrName>
                                        </p:attrNameLst>
                                      </p:cBhvr>
                                      <p:tavLst>
                                        <p:tav tm="0">
                                          <p:val>
                                            <p:fltVal val="0"/>
                                          </p:val>
                                        </p:tav>
                                        <p:tav tm="100000">
                                          <p:val>
                                            <p:strVal val="#ppt_w"/>
                                          </p:val>
                                        </p:tav>
                                      </p:tavLst>
                                    </p:anim>
                                    <p:anim calcmode="lin" valueType="num">
                                      <p:cBhvr>
                                        <p:cTn id="16" dur="500" fill="hold"/>
                                        <p:tgtEl>
                                          <p:spTgt spid="1028"/>
                                        </p:tgtEl>
                                        <p:attrNameLst>
                                          <p:attrName>ppt_h</p:attrName>
                                        </p:attrNameLst>
                                      </p:cBhvr>
                                      <p:tavLst>
                                        <p:tav tm="0">
                                          <p:val>
                                            <p:fltVal val="0"/>
                                          </p:val>
                                        </p:tav>
                                        <p:tav tm="100000">
                                          <p:val>
                                            <p:strVal val="#ppt_h"/>
                                          </p:val>
                                        </p:tav>
                                      </p:tavLst>
                                    </p:anim>
                                    <p:anim calcmode="lin" valueType="num">
                                      <p:cBhvr>
                                        <p:cTn id="17" dur="500" fill="hold"/>
                                        <p:tgtEl>
                                          <p:spTgt spid="1028"/>
                                        </p:tgtEl>
                                        <p:attrNameLst>
                                          <p:attrName>style.rotation</p:attrName>
                                        </p:attrNameLst>
                                      </p:cBhvr>
                                      <p:tavLst>
                                        <p:tav tm="0">
                                          <p:val>
                                            <p:fltVal val="360"/>
                                          </p:val>
                                        </p:tav>
                                        <p:tav tm="100000">
                                          <p:val>
                                            <p:fltVal val="0"/>
                                          </p:val>
                                        </p:tav>
                                      </p:tavLst>
                                    </p:anim>
                                    <p:animEffect transition="in" filter="fade">
                                      <p:cBhvr>
                                        <p:cTn id="18" dur="500"/>
                                        <p:tgtEl>
                                          <p:spTgt spid="1028"/>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
                                            <p:bg/>
                                          </p:spTgt>
                                        </p:tgtEl>
                                        <p:attrNameLst>
                                          <p:attrName>style.visibility</p:attrName>
                                        </p:attrNameLst>
                                      </p:cBhvr>
                                      <p:to>
                                        <p:strVal val="visible"/>
                                      </p:to>
                                    </p:set>
                                    <p:animEffect transition="in" filter="fade">
                                      <p:cBhvr>
                                        <p:cTn id="23" dur="1000"/>
                                        <p:tgtEl>
                                          <p:spTgt spid="3">
                                            <p:bg/>
                                          </p:spTgt>
                                        </p:tgtEl>
                                      </p:cBhvr>
                                    </p:animEffect>
                                    <p:anim calcmode="lin" valueType="num">
                                      <p:cBhvr>
                                        <p:cTn id="24" dur="1000" fill="hold"/>
                                        <p:tgtEl>
                                          <p:spTgt spid="3">
                                            <p:bg/>
                                          </p:spTgt>
                                        </p:tgtEl>
                                        <p:attrNameLst>
                                          <p:attrName>ppt_x</p:attrName>
                                        </p:attrNameLst>
                                      </p:cBhvr>
                                      <p:tavLst>
                                        <p:tav tm="0">
                                          <p:val>
                                            <p:strVal val="#ppt_x"/>
                                          </p:val>
                                        </p:tav>
                                        <p:tav tm="100000">
                                          <p:val>
                                            <p:strVal val="#ppt_x"/>
                                          </p:val>
                                        </p:tav>
                                      </p:tavLst>
                                    </p:anim>
                                    <p:anim calcmode="lin" valueType="num">
                                      <p:cBhvr>
                                        <p:cTn id="2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fade">
                                      <p:cBhvr>
                                        <p:cTn id="30" dur="1000"/>
                                        <p:tgtEl>
                                          <p:spTgt spid="3">
                                            <p:txEl>
                                              <p:pRg st="0" end="0"/>
                                            </p:txEl>
                                          </p:spTgt>
                                        </p:tgtEl>
                                      </p:cBhvr>
                                    </p:animEffect>
                                    <p:anim calcmode="lin" valueType="num">
                                      <p:cBhvr>
                                        <p:cTn id="3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fade">
                                      <p:cBhvr>
                                        <p:cTn id="37" dur="1000"/>
                                        <p:tgtEl>
                                          <p:spTgt spid="3">
                                            <p:txEl>
                                              <p:pRg st="1" end="1"/>
                                            </p:txEl>
                                          </p:spTgt>
                                        </p:tgtEl>
                                      </p:cBhvr>
                                    </p:animEffect>
                                    <p:anim calcmode="lin" valueType="num">
                                      <p:cBhvr>
                                        <p:cTn id="3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animEffect transition="in" filter="fade">
                                      <p:cBhvr>
                                        <p:cTn id="44" dur="1000"/>
                                        <p:tgtEl>
                                          <p:spTgt spid="3">
                                            <p:txEl>
                                              <p:pRg st="2" end="2"/>
                                            </p:txEl>
                                          </p:spTgt>
                                        </p:tgtEl>
                                      </p:cBhvr>
                                    </p:animEffect>
                                    <p:anim calcmode="lin" valueType="num">
                                      <p:cBhvr>
                                        <p:cTn id="4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188640"/>
            <a:ext cx="7851648" cy="576064"/>
          </a:xfrm>
        </p:spPr>
        <p:txBody>
          <a:bodyPr>
            <a:noAutofit/>
          </a:bodyPr>
          <a:lstStyle/>
          <a:p>
            <a:pPr algn="ctr"/>
            <a:r>
              <a:rPr lang="it-IT" sz="3200" b="1" dirty="0" smtClean="0">
                <a:solidFill>
                  <a:srgbClr val="FF0000"/>
                </a:solidFill>
              </a:rPr>
              <a:t>CONCLUSIONI</a:t>
            </a:r>
            <a:endParaRPr lang="it-IT" sz="32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30</a:t>
            </a:fld>
            <a:endParaRPr lang="it-IT"/>
          </a:p>
        </p:txBody>
      </p:sp>
      <p:sp>
        <p:nvSpPr>
          <p:cNvPr id="11" name="CasellaDiTesto 10"/>
          <p:cNvSpPr txBox="1"/>
          <p:nvPr/>
        </p:nvSpPr>
        <p:spPr>
          <a:xfrm>
            <a:off x="1187624" y="1340768"/>
            <a:ext cx="7632848" cy="3477875"/>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Questa sintetica presentazione </a:t>
            </a:r>
            <a:r>
              <a:rPr lang="it-IT" sz="2000" b="1" dirty="0" smtClean="0"/>
              <a:t>non voleva dare risposte univoche, preconfezionate e per tutti. </a:t>
            </a:r>
          </a:p>
          <a:p>
            <a:pPr algn="just"/>
            <a:r>
              <a:rPr lang="it-IT" sz="2000" b="1" dirty="0" smtClean="0">
                <a:solidFill>
                  <a:srgbClr val="FF0000"/>
                </a:solidFill>
              </a:rPr>
              <a:t>Al contrario, </a:t>
            </a:r>
            <a:r>
              <a:rPr lang="it-IT" sz="2000" b="1" dirty="0" smtClean="0"/>
              <a:t>voleva aiutare a riflettere sulla importanza, la responsabilità dei comportamenti e le conseguenze in tema di procreazione responsabile. </a:t>
            </a:r>
          </a:p>
          <a:p>
            <a:pPr algn="just"/>
            <a:r>
              <a:rPr lang="it-IT" sz="2000" b="1" dirty="0" smtClean="0">
                <a:solidFill>
                  <a:srgbClr val="FF0000"/>
                </a:solidFill>
              </a:rPr>
              <a:t>L’intento era quello </a:t>
            </a:r>
            <a:r>
              <a:rPr lang="it-IT" sz="2000" b="1" dirty="0" smtClean="0"/>
              <a:t>di trasmettere il messaggio che non tutto ciò che è possibile fare è di per se sano, buono e dignitoso per la persona, la coppia e la società in genere. </a:t>
            </a:r>
          </a:p>
          <a:p>
            <a:pPr algn="just"/>
            <a:r>
              <a:rPr lang="it-IT" sz="2000" b="1" dirty="0" smtClean="0">
                <a:solidFill>
                  <a:srgbClr val="FF0000"/>
                </a:solidFill>
              </a:rPr>
              <a:t>E’ importante </a:t>
            </a:r>
            <a:r>
              <a:rPr lang="it-IT" sz="2000" b="1" dirty="0" smtClean="0"/>
              <a:t>essere consapevoli dei comportamenti adottati nella sfera sessuale per non doversi mai pentire o dover dire: </a:t>
            </a:r>
          </a:p>
          <a:p>
            <a:pPr algn="ctr"/>
            <a:r>
              <a:rPr lang="it-IT" sz="2000" b="1" dirty="0" smtClean="0"/>
              <a:t>NON LO SAPEVO.</a:t>
            </a:r>
            <a:endParaRPr lang="it-IT" sz="1600" dirty="0"/>
          </a:p>
        </p:txBody>
      </p:sp>
      <p:sp>
        <p:nvSpPr>
          <p:cNvPr id="8" name="CasellaDiTesto 7"/>
          <p:cNvSpPr txBox="1"/>
          <p:nvPr/>
        </p:nvSpPr>
        <p:spPr>
          <a:xfrm>
            <a:off x="3131840" y="5085184"/>
            <a:ext cx="3456384" cy="1015663"/>
          </a:xfrm>
          <a:prstGeom prst="rect">
            <a:avLst/>
          </a:prstGeom>
          <a:noFill/>
        </p:spPr>
        <p:txBody>
          <a:bodyPr wrap="square" rtlCol="0">
            <a:spAutoFit/>
          </a:bodyPr>
          <a:lstStyle/>
          <a:p>
            <a:pPr algn="ctr"/>
            <a:r>
              <a:rPr lang="it-IT" sz="6000" b="1" dirty="0" smtClean="0">
                <a:solidFill>
                  <a:srgbClr val="FF0000"/>
                </a:solidFill>
              </a:rPr>
              <a:t>FINE</a:t>
            </a:r>
            <a:endParaRPr lang="it-IT" sz="6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fade">
                                      <p:cBhvr>
                                        <p:cTn id="21" dur="1000"/>
                                        <p:tgtEl>
                                          <p:spTgt spid="11">
                                            <p:txEl>
                                              <p:pRg st="2" end="2"/>
                                            </p:txEl>
                                          </p:spTgt>
                                        </p:tgtEl>
                                      </p:cBhvr>
                                    </p:animEffect>
                                    <p:anim calcmode="lin" valueType="num">
                                      <p:cBhvr>
                                        <p:cTn id="2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Effect transition="in" filter="fade">
                                      <p:cBhvr>
                                        <p:cTn id="28" dur="1000"/>
                                        <p:tgtEl>
                                          <p:spTgt spid="11">
                                            <p:txEl>
                                              <p:pRg st="3" end="3"/>
                                            </p:txEl>
                                          </p:spTgt>
                                        </p:tgtEl>
                                      </p:cBhvr>
                                    </p:animEffect>
                                    <p:anim calcmode="lin" valueType="num">
                                      <p:cBhvr>
                                        <p:cTn id="29"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anim calcmode="lin" valueType="num">
                                      <p:cBhvr>
                                        <p:cTn id="35" dur="1000" fill="hold"/>
                                        <p:tgtEl>
                                          <p:spTgt spid="11">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1">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1">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9" presetClass="entr" presetSubtype="0" decel="100000" fill="hold" grpId="1"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fltVal val="0"/>
                                          </p:val>
                                        </p:tav>
                                        <p:tav tm="100000">
                                          <p:val>
                                            <p:strVal val="#ppt_h"/>
                                          </p:val>
                                        </p:tav>
                                      </p:tavLst>
                                    </p:anim>
                                    <p:anim calcmode="lin" valueType="num">
                                      <p:cBhvr>
                                        <p:cTn id="44" dur="500" fill="hold"/>
                                        <p:tgtEl>
                                          <p:spTgt spid="8"/>
                                        </p:tgtEl>
                                        <p:attrNameLst>
                                          <p:attrName>style.rotation</p:attrName>
                                        </p:attrNameLst>
                                      </p:cBhvr>
                                      <p:tavLst>
                                        <p:tav tm="0">
                                          <p:val>
                                            <p:fltVal val="360"/>
                                          </p:val>
                                        </p:tav>
                                        <p:tav tm="100000">
                                          <p:val>
                                            <p:fltVal val="0"/>
                                          </p:val>
                                        </p:tav>
                                      </p:tavLst>
                                    </p:anim>
                                    <p:animEffect transition="in" filter="fade">
                                      <p:cBhvr>
                                        <p:cTn id="4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8"/>
            <a:ext cx="7851648" cy="1800200"/>
          </a:xfrm>
        </p:spPr>
        <p:txBody>
          <a:bodyPr>
            <a:noAutofit/>
          </a:bodyPr>
          <a:lstStyle/>
          <a:p>
            <a:pPr algn="ctr"/>
            <a:r>
              <a:rPr lang="it-IT" sz="4000" dirty="0" smtClean="0"/>
              <a:t>  </a:t>
            </a:r>
            <a:br>
              <a:rPr lang="it-IT" sz="4000" dirty="0" smtClean="0"/>
            </a:br>
            <a:r>
              <a:rPr lang="it-IT" sz="4000" dirty="0" smtClean="0"/>
              <a:t> </a:t>
            </a:r>
            <a:br>
              <a:rPr lang="it-IT" sz="4000" dirty="0" smtClean="0"/>
            </a:br>
            <a:r>
              <a:rPr lang="it-IT" sz="4000" dirty="0" smtClean="0"/>
              <a:t> </a:t>
            </a:r>
            <a:r>
              <a:rPr lang="it-IT" sz="4000" dirty="0" smtClean="0">
                <a:solidFill>
                  <a:srgbClr val="FF0000"/>
                </a:solidFill>
              </a:rPr>
              <a:t>Cosa ha da vedere questo </a:t>
            </a:r>
            <a:br>
              <a:rPr lang="it-IT" sz="4000" dirty="0" smtClean="0">
                <a:solidFill>
                  <a:srgbClr val="FF0000"/>
                </a:solidFill>
              </a:rPr>
            </a:br>
            <a:r>
              <a:rPr lang="it-IT" sz="4000" dirty="0" smtClean="0">
                <a:solidFill>
                  <a:srgbClr val="FF0000"/>
                </a:solidFill>
              </a:rPr>
              <a:t>con gli anticoncezionali?</a:t>
            </a:r>
            <a:r>
              <a:rPr lang="it-IT" sz="4000" dirty="0" smtClean="0"/>
              <a:t/>
            </a:r>
            <a:br>
              <a:rPr lang="it-IT" sz="4000" dirty="0" smtClean="0"/>
            </a:br>
            <a:endParaRPr lang="it-IT" sz="4000" dirty="0"/>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C7FE361D-91CC-44D8-AD3B-E8CC6910E5A7}" type="slidenum">
              <a:rPr lang="it-IT" smtClean="0"/>
              <a:pPr/>
              <a:t>4</a:t>
            </a:fld>
            <a:endParaRPr lang="it-IT"/>
          </a:p>
        </p:txBody>
      </p:sp>
      <p:sp>
        <p:nvSpPr>
          <p:cNvPr id="8" name="Rettangolo 7"/>
          <p:cNvSpPr/>
          <p:nvPr/>
        </p:nvSpPr>
        <p:spPr>
          <a:xfrm>
            <a:off x="1259632" y="1484784"/>
            <a:ext cx="7488832"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smtClean="0">
                <a:solidFill>
                  <a:srgbClr val="0070C0"/>
                </a:solidFill>
              </a:rPr>
              <a:t>Lo sposo e la sposa esprimono l'impegno del loro amore non solo con le parole, ma anche mediante il linguaggio del loro corpo.</a:t>
            </a:r>
            <a:endParaRPr lang="it-IT" sz="2000" dirty="0">
              <a:solidFill>
                <a:srgbClr val="0070C0"/>
              </a:solidFill>
            </a:endParaRPr>
          </a:p>
        </p:txBody>
      </p:sp>
      <p:sp>
        <p:nvSpPr>
          <p:cNvPr id="9" name="Rettangolo 8"/>
          <p:cNvSpPr/>
          <p:nvPr/>
        </p:nvSpPr>
        <p:spPr>
          <a:xfrm>
            <a:off x="1259632" y="2204864"/>
            <a:ext cx="7488832" cy="9361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p>
          <a:p>
            <a:pPr algn="ctr"/>
            <a:r>
              <a:rPr lang="it-IT" sz="2000" dirty="0" smtClean="0">
                <a:solidFill>
                  <a:srgbClr val="0070C0"/>
                </a:solidFill>
              </a:rPr>
              <a:t>Parte del dono di Dio allo sposo e alla sposa è questa capacità di cooperare con il potere creatore di Dio in questo amore e mediante questo amore.</a:t>
            </a:r>
          </a:p>
          <a:p>
            <a:pPr algn="ctr"/>
            <a:endParaRPr lang="it-IT" dirty="0"/>
          </a:p>
        </p:txBody>
      </p:sp>
      <p:sp>
        <p:nvSpPr>
          <p:cNvPr id="10" name="Rettangolo 9"/>
          <p:cNvSpPr/>
          <p:nvPr/>
        </p:nvSpPr>
        <p:spPr>
          <a:xfrm>
            <a:off x="1259632" y="3284984"/>
            <a:ext cx="7488832"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p>
          <a:p>
            <a:pPr algn="ctr"/>
            <a:r>
              <a:rPr lang="it-IT" sz="2000" dirty="0" smtClean="0">
                <a:solidFill>
                  <a:srgbClr val="0070C0"/>
                </a:solidFill>
              </a:rPr>
              <a:t>Il dono reciproco della fecondità è quindi parte integrante del potere unitivo dell'atto sessuale coniugale.</a:t>
            </a:r>
          </a:p>
          <a:p>
            <a:pPr algn="ctr"/>
            <a:endParaRPr lang="it-IT" dirty="0"/>
          </a:p>
        </p:txBody>
      </p:sp>
      <p:sp>
        <p:nvSpPr>
          <p:cNvPr id="11" name="Rettangolo 10"/>
          <p:cNvSpPr/>
          <p:nvPr/>
        </p:nvSpPr>
        <p:spPr>
          <a:xfrm>
            <a:off x="1259632" y="4005064"/>
            <a:ext cx="7488832"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p>
          <a:p>
            <a:pPr algn="ctr"/>
            <a:r>
              <a:rPr lang="it-IT" sz="2000" dirty="0" smtClean="0">
                <a:solidFill>
                  <a:srgbClr val="0070C0"/>
                </a:solidFill>
              </a:rPr>
              <a:t>Questo potere di creare una vita nuova con Dio è l'essenza di quello che i coniugi condividono l'uno con l'altro..</a:t>
            </a:r>
          </a:p>
          <a:p>
            <a:pPr algn="ctr"/>
            <a:endParaRPr lang="it-IT" dirty="0"/>
          </a:p>
        </p:txBody>
      </p:sp>
      <p:sp>
        <p:nvSpPr>
          <p:cNvPr id="12" name="Rettangolo 11"/>
          <p:cNvSpPr/>
          <p:nvPr/>
        </p:nvSpPr>
        <p:spPr>
          <a:xfrm>
            <a:off x="1259632" y="4797152"/>
            <a:ext cx="7488832"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p>
          <a:p>
            <a:pPr algn="ctr"/>
            <a:r>
              <a:rPr lang="it-IT" sz="2000" dirty="0" smtClean="0">
                <a:solidFill>
                  <a:srgbClr val="0070C0"/>
                </a:solidFill>
              </a:rPr>
              <a:t>Sopprimere la fertilità usando anticoncezionali nega parte della sessualità matrimoniale e pregiudica l'unione della coppia. </a:t>
            </a:r>
          </a:p>
          <a:p>
            <a:pPr algn="ctr"/>
            <a:endParaRPr lang="it-IT" dirty="0"/>
          </a:p>
        </p:txBody>
      </p:sp>
      <p:sp>
        <p:nvSpPr>
          <p:cNvPr id="13" name="Rettangolo 12"/>
          <p:cNvSpPr/>
          <p:nvPr/>
        </p:nvSpPr>
        <p:spPr>
          <a:xfrm>
            <a:off x="1259632" y="5589240"/>
            <a:ext cx="7488832" cy="9361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p>
          <a:p>
            <a:pPr algn="ctr"/>
            <a:r>
              <a:rPr lang="it-IT" sz="2000" dirty="0" smtClean="0">
                <a:solidFill>
                  <a:srgbClr val="0070C0"/>
                </a:solidFill>
              </a:rPr>
              <a:t>L'insegnamento della Chiesa non solo presuppone di osservare una regola, ma anche di preservare questo dono reciproco e totale di due persone nella loro integrità.</a:t>
            </a:r>
          </a:p>
          <a:p>
            <a:pPr algn="ct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332656"/>
            <a:ext cx="7851648" cy="1584176"/>
          </a:xfrm>
        </p:spPr>
        <p:txBody>
          <a:bodyPr>
            <a:noAutofit/>
          </a:bodyPr>
          <a:lstStyle/>
          <a:p>
            <a:pPr algn="ctr"/>
            <a:r>
              <a:rPr lang="it-IT" sz="3600" dirty="0" smtClean="0"/>
              <a:t> </a:t>
            </a:r>
            <a:r>
              <a:rPr lang="it-IT" sz="3600" b="1" dirty="0" smtClean="0">
                <a:solidFill>
                  <a:srgbClr val="FF0000"/>
                </a:solidFill>
              </a:rPr>
              <a:t>Ci si aspetta che le coppie lascino la dimensione della loro famiglia totalmente soggetta al caso?</a:t>
            </a:r>
            <a:endParaRPr lang="it-IT" sz="3600" dirty="0">
              <a:solidFill>
                <a:srgbClr val="FF0000"/>
              </a:solidFill>
            </a:endParaRPr>
          </a:p>
        </p:txBody>
      </p:sp>
      <p:sp>
        <p:nvSpPr>
          <p:cNvPr id="3" name="Sottotitolo 2"/>
          <p:cNvSpPr>
            <a:spLocks noGrp="1"/>
          </p:cNvSpPr>
          <p:nvPr>
            <p:ph type="subTitle" idx="1"/>
          </p:nvPr>
        </p:nvSpPr>
        <p:spPr>
          <a:xfrm>
            <a:off x="1259632" y="4437112"/>
            <a:ext cx="7704856" cy="2016224"/>
          </a:xfrm>
          <a:solidFill>
            <a:srgbClr val="FFFF00"/>
          </a:solidFill>
          <a:ln w="25400">
            <a:solidFill>
              <a:srgbClr val="FF0000"/>
            </a:solidFill>
          </a:ln>
        </p:spPr>
        <p:txBody>
          <a:bodyPr>
            <a:normAutofit fontScale="92500"/>
          </a:bodyPr>
          <a:lstStyle/>
          <a:p>
            <a:pPr algn="ctr"/>
            <a:r>
              <a:rPr lang="it-IT" b="1" i="1" dirty="0" smtClean="0">
                <a:solidFill>
                  <a:srgbClr val="FF0000"/>
                </a:solidFill>
              </a:rPr>
              <a:t>Sicuramente no</a:t>
            </a:r>
            <a:r>
              <a:rPr lang="it-IT" b="1" i="1" dirty="0" smtClean="0">
                <a:solidFill>
                  <a:srgbClr val="0070C0"/>
                </a:solidFill>
              </a:rPr>
              <a:t>. La Chiesa insegna che una coppia può decidere generosamente di avere una famiglia numerosa o, per motivi seri, può optare per non avere altri figli per il momento o anche in modo indefinito </a:t>
            </a:r>
          </a:p>
          <a:p>
            <a:pPr algn="ctr"/>
            <a:r>
              <a:rPr lang="it-IT" dirty="0" smtClean="0"/>
              <a:t>(</a:t>
            </a:r>
            <a:r>
              <a:rPr lang="it-IT" i="1" dirty="0" err="1" smtClean="0"/>
              <a:t>Humanae</a:t>
            </a:r>
            <a:r>
              <a:rPr lang="it-IT" i="1" dirty="0" smtClean="0"/>
              <a:t> Vitae</a:t>
            </a:r>
            <a:r>
              <a:rPr lang="it-IT" dirty="0" smtClean="0"/>
              <a:t>, n. 10).</a:t>
            </a:r>
            <a:endParaRPr lang="it-IT" dirty="0"/>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C7FE361D-91CC-44D8-AD3B-E8CC6910E5A7}" type="slidenum">
              <a:rPr lang="it-IT" smtClean="0"/>
              <a:pPr/>
              <a:t>5</a:t>
            </a:fld>
            <a:endParaRPr lang="it-IT"/>
          </a:p>
        </p:txBody>
      </p:sp>
      <p:pic>
        <p:nvPicPr>
          <p:cNvPr id="8" name="Immagine 7" descr="pr7.jpg"/>
          <p:cNvPicPr>
            <a:picLocks noChangeAspect="1"/>
          </p:cNvPicPr>
          <p:nvPr/>
        </p:nvPicPr>
        <p:blipFill>
          <a:blip r:embed="rId2" cstate="print"/>
          <a:stretch>
            <a:fillRect/>
          </a:stretch>
        </p:blipFill>
        <p:spPr>
          <a:xfrm>
            <a:off x="1259631" y="2060848"/>
            <a:ext cx="4108431" cy="2160240"/>
          </a:xfrm>
          <a:prstGeom prst="rect">
            <a:avLst/>
          </a:prstGeom>
          <a:ln w="25400">
            <a:solidFill>
              <a:srgbClr val="FF0000"/>
            </a:solidFill>
          </a:ln>
        </p:spPr>
      </p:pic>
      <p:pic>
        <p:nvPicPr>
          <p:cNvPr id="9" name="Immagine 8" descr="pr6.jpg"/>
          <p:cNvPicPr>
            <a:picLocks noChangeAspect="1"/>
          </p:cNvPicPr>
          <p:nvPr/>
        </p:nvPicPr>
        <p:blipFill>
          <a:blip r:embed="rId3" cstate="print"/>
          <a:stretch>
            <a:fillRect/>
          </a:stretch>
        </p:blipFill>
        <p:spPr>
          <a:xfrm>
            <a:off x="5671026" y="2060848"/>
            <a:ext cx="3258066" cy="2160240"/>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 calcmode="lin" valueType="num">
                                      <p:cBhvr>
                                        <p:cTn id="9" dur="500" fill="hold"/>
                                        <p:tgtEl>
                                          <p:spTgt spid="8"/>
                                        </p:tgtEl>
                                        <p:attrNameLst>
                                          <p:attrName>style.rotation</p:attrName>
                                        </p:attrNameLst>
                                      </p:cBhvr>
                                      <p:tavLst>
                                        <p:tav tm="0">
                                          <p:val>
                                            <p:fltVal val="360"/>
                                          </p:val>
                                        </p:tav>
                                        <p:tav tm="100000">
                                          <p:val>
                                            <p:fltVal val="0"/>
                                          </p:val>
                                        </p:tav>
                                      </p:tavLst>
                                    </p:anim>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fltVal val="0"/>
                                          </p:val>
                                        </p:tav>
                                        <p:tav tm="100000">
                                          <p:val>
                                            <p:strVal val="#ppt_h"/>
                                          </p:val>
                                        </p:tav>
                                      </p:tavLst>
                                    </p:anim>
                                    <p:anim calcmode="lin" valueType="num">
                                      <p:cBhvr>
                                        <p:cTn id="17" dur="500" fill="hold"/>
                                        <p:tgtEl>
                                          <p:spTgt spid="9"/>
                                        </p:tgtEl>
                                        <p:attrNameLst>
                                          <p:attrName>style.rotation</p:attrName>
                                        </p:attrNameLst>
                                      </p:cBhvr>
                                      <p:tavLst>
                                        <p:tav tm="0">
                                          <p:val>
                                            <p:fltVal val="360"/>
                                          </p:val>
                                        </p:tav>
                                        <p:tav tm="100000">
                                          <p:val>
                                            <p:fltVal val="0"/>
                                          </p:val>
                                        </p:tav>
                                      </p:tavLst>
                                    </p:anim>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
                                            <p:bg/>
                                          </p:spTgt>
                                        </p:tgtEl>
                                        <p:attrNameLst>
                                          <p:attrName>style.visibility</p:attrName>
                                        </p:attrNameLst>
                                      </p:cBhvr>
                                      <p:to>
                                        <p:strVal val="visible"/>
                                      </p:to>
                                    </p:set>
                                    <p:animEffect transition="in" filter="fade">
                                      <p:cBhvr>
                                        <p:cTn id="23" dur="1000"/>
                                        <p:tgtEl>
                                          <p:spTgt spid="3">
                                            <p:bg/>
                                          </p:spTgt>
                                        </p:tgtEl>
                                      </p:cBhvr>
                                    </p:animEffect>
                                    <p:anim calcmode="lin" valueType="num">
                                      <p:cBhvr>
                                        <p:cTn id="24" dur="1000" fill="hold"/>
                                        <p:tgtEl>
                                          <p:spTgt spid="3">
                                            <p:bg/>
                                          </p:spTgt>
                                        </p:tgtEl>
                                        <p:attrNameLst>
                                          <p:attrName>ppt_x</p:attrName>
                                        </p:attrNameLst>
                                      </p:cBhvr>
                                      <p:tavLst>
                                        <p:tav tm="0">
                                          <p:val>
                                            <p:strVal val="#ppt_x"/>
                                          </p:val>
                                        </p:tav>
                                        <p:tav tm="100000">
                                          <p:val>
                                            <p:strVal val="#ppt_x"/>
                                          </p:val>
                                        </p:tav>
                                      </p:tavLst>
                                    </p:anim>
                                    <p:anim calcmode="lin" valueType="num">
                                      <p:cBhvr>
                                        <p:cTn id="2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fade">
                                      <p:cBhvr>
                                        <p:cTn id="30" dur="1000"/>
                                        <p:tgtEl>
                                          <p:spTgt spid="3">
                                            <p:txEl>
                                              <p:pRg st="0" end="0"/>
                                            </p:txEl>
                                          </p:spTgt>
                                        </p:tgtEl>
                                      </p:cBhvr>
                                    </p:animEffect>
                                    <p:anim calcmode="lin" valueType="num">
                                      <p:cBhvr>
                                        <p:cTn id="3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fade">
                                      <p:cBhvr>
                                        <p:cTn id="37" dur="1000"/>
                                        <p:tgtEl>
                                          <p:spTgt spid="3">
                                            <p:txEl>
                                              <p:pRg st="1" end="1"/>
                                            </p:txEl>
                                          </p:spTgt>
                                        </p:tgtEl>
                                      </p:cBhvr>
                                    </p:animEffect>
                                    <p:anim calcmode="lin" valueType="num">
                                      <p:cBhvr>
                                        <p:cTn id="3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7851648" cy="1080120"/>
          </a:xfrm>
        </p:spPr>
        <p:txBody>
          <a:bodyPr>
            <a:noAutofit/>
          </a:bodyPr>
          <a:lstStyle/>
          <a:p>
            <a:pPr algn="ctr"/>
            <a:r>
              <a:rPr lang="it-IT" sz="3200" b="1" dirty="0" smtClean="0">
                <a:solidFill>
                  <a:srgbClr val="FF0000"/>
                </a:solidFill>
              </a:rPr>
              <a:t>Cosa deve fare una coppia se ha un motivo valido per evitare di avere figli?</a:t>
            </a:r>
            <a:endParaRPr lang="it-IT" sz="3200" dirty="0">
              <a:solidFill>
                <a:srgbClr val="FF0000"/>
              </a:solidFill>
            </a:endParaRPr>
          </a:p>
        </p:txBody>
      </p:sp>
      <p:sp>
        <p:nvSpPr>
          <p:cNvPr id="3" name="Sottotitolo 2"/>
          <p:cNvSpPr>
            <a:spLocks noGrp="1"/>
          </p:cNvSpPr>
          <p:nvPr>
            <p:ph type="subTitle" idx="1"/>
          </p:nvPr>
        </p:nvSpPr>
        <p:spPr>
          <a:xfrm>
            <a:off x="1187624" y="4581128"/>
            <a:ext cx="7704856" cy="1872208"/>
          </a:xfrm>
          <a:solidFill>
            <a:srgbClr val="FFFF00"/>
          </a:solidFill>
          <a:ln w="25400">
            <a:solidFill>
              <a:srgbClr val="FF0000"/>
            </a:solidFill>
          </a:ln>
        </p:spPr>
        <p:txBody>
          <a:bodyPr>
            <a:normAutofit fontScale="77500" lnSpcReduction="20000"/>
          </a:bodyPr>
          <a:lstStyle/>
          <a:p>
            <a:pPr algn="just"/>
            <a:r>
              <a:rPr lang="it-IT" b="1" dirty="0" smtClean="0">
                <a:solidFill>
                  <a:srgbClr val="FF0000"/>
                </a:solidFill>
              </a:rPr>
              <a:t>Una coppia sposata </a:t>
            </a:r>
            <a:r>
              <a:rPr lang="it-IT" dirty="0" smtClean="0"/>
              <a:t>può avere intimità coniugale durante il periodo naturalmente non fertile del ciclo della donna o dopo gli anni di fertilità, senza violare il significato dell'atto sessuale coniugale in alcun modo. Questo è il principio che regge la pianificazione familiare naturale (PFN).</a:t>
            </a:r>
          </a:p>
          <a:p>
            <a:pPr algn="just"/>
            <a:r>
              <a:rPr lang="it-IT" b="1" dirty="0" smtClean="0">
                <a:solidFill>
                  <a:srgbClr val="FF0000"/>
                </a:solidFill>
              </a:rPr>
              <a:t>I metodi naturali </a:t>
            </a:r>
            <a:r>
              <a:rPr lang="it-IT" dirty="0" smtClean="0"/>
              <a:t>di pianificazione familiare si basano su un'educazione alla fecondità, che permette alle coppie di cooperare con il corpo per come Dio lo ha creato.</a:t>
            </a:r>
          </a:p>
          <a:p>
            <a:endParaRPr lang="it-IT" dirty="0"/>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6</a:t>
            </a:fld>
            <a:endParaRPr lang="it-IT"/>
          </a:p>
        </p:txBody>
      </p:sp>
      <p:pic>
        <p:nvPicPr>
          <p:cNvPr id="10" name="Immagine 9" descr="pr8.jpg"/>
          <p:cNvPicPr>
            <a:picLocks noChangeAspect="1"/>
          </p:cNvPicPr>
          <p:nvPr/>
        </p:nvPicPr>
        <p:blipFill>
          <a:blip r:embed="rId2" cstate="print"/>
          <a:stretch>
            <a:fillRect/>
          </a:stretch>
        </p:blipFill>
        <p:spPr>
          <a:xfrm>
            <a:off x="4283597" y="1484784"/>
            <a:ext cx="3941511" cy="2952328"/>
          </a:xfrm>
          <a:prstGeom prst="rect">
            <a:avLst/>
          </a:prstGeom>
          <a:ln w="25400">
            <a:solidFill>
              <a:srgbClr val="FF0000"/>
            </a:solidFill>
          </a:ln>
        </p:spPr>
      </p:pic>
      <p:pic>
        <p:nvPicPr>
          <p:cNvPr id="11" name="Immagine 10" descr="pr9.jpg"/>
          <p:cNvPicPr>
            <a:picLocks noChangeAspect="1"/>
          </p:cNvPicPr>
          <p:nvPr/>
        </p:nvPicPr>
        <p:blipFill>
          <a:blip r:embed="rId3" cstate="print"/>
          <a:srcRect b="5654"/>
          <a:stretch>
            <a:fillRect/>
          </a:stretch>
        </p:blipFill>
        <p:spPr>
          <a:xfrm>
            <a:off x="1835696" y="1484784"/>
            <a:ext cx="1944216" cy="2916324"/>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 calcmode="lin" valueType="num">
                                      <p:cBhvr>
                                        <p:cTn id="9" dur="500" fill="hold"/>
                                        <p:tgtEl>
                                          <p:spTgt spid="11"/>
                                        </p:tgtEl>
                                        <p:attrNameLst>
                                          <p:attrName>style.rotation</p:attrName>
                                        </p:attrNameLst>
                                      </p:cBhvr>
                                      <p:tavLst>
                                        <p:tav tm="0">
                                          <p:val>
                                            <p:fltVal val="360"/>
                                          </p:val>
                                        </p:tav>
                                        <p:tav tm="100000">
                                          <p:val>
                                            <p:fltVal val="0"/>
                                          </p:val>
                                        </p:tav>
                                      </p:tavLst>
                                    </p:anim>
                                    <p:animEffect transition="in" filter="fad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anim calcmode="lin" valueType="num">
                                      <p:cBhvr>
                                        <p:cTn id="17" dur="500" fill="hold"/>
                                        <p:tgtEl>
                                          <p:spTgt spid="10"/>
                                        </p:tgtEl>
                                        <p:attrNameLst>
                                          <p:attrName>style.rotation</p:attrName>
                                        </p:attrNameLst>
                                      </p:cBhvr>
                                      <p:tavLst>
                                        <p:tav tm="0">
                                          <p:val>
                                            <p:fltVal val="360"/>
                                          </p:val>
                                        </p:tav>
                                        <p:tav tm="100000">
                                          <p:val>
                                            <p:fltVal val="0"/>
                                          </p:val>
                                        </p:tav>
                                      </p:tavLst>
                                    </p:anim>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
                                            <p:bg/>
                                          </p:spTgt>
                                        </p:tgtEl>
                                        <p:attrNameLst>
                                          <p:attrName>style.visibility</p:attrName>
                                        </p:attrNameLst>
                                      </p:cBhvr>
                                      <p:to>
                                        <p:strVal val="visible"/>
                                      </p:to>
                                    </p:set>
                                    <p:animEffect transition="in" filter="fade">
                                      <p:cBhvr>
                                        <p:cTn id="23" dur="1000"/>
                                        <p:tgtEl>
                                          <p:spTgt spid="3">
                                            <p:bg/>
                                          </p:spTgt>
                                        </p:tgtEl>
                                      </p:cBhvr>
                                    </p:animEffect>
                                    <p:anim calcmode="lin" valueType="num">
                                      <p:cBhvr>
                                        <p:cTn id="24" dur="1000" fill="hold"/>
                                        <p:tgtEl>
                                          <p:spTgt spid="3">
                                            <p:bg/>
                                          </p:spTgt>
                                        </p:tgtEl>
                                        <p:attrNameLst>
                                          <p:attrName>ppt_x</p:attrName>
                                        </p:attrNameLst>
                                      </p:cBhvr>
                                      <p:tavLst>
                                        <p:tav tm="0">
                                          <p:val>
                                            <p:strVal val="#ppt_x"/>
                                          </p:val>
                                        </p:tav>
                                        <p:tav tm="100000">
                                          <p:val>
                                            <p:strVal val="#ppt_x"/>
                                          </p:val>
                                        </p:tav>
                                      </p:tavLst>
                                    </p:anim>
                                    <p:anim calcmode="lin" valueType="num">
                                      <p:cBhvr>
                                        <p:cTn id="2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fade">
                                      <p:cBhvr>
                                        <p:cTn id="30" dur="1000"/>
                                        <p:tgtEl>
                                          <p:spTgt spid="3">
                                            <p:txEl>
                                              <p:pRg st="0" end="0"/>
                                            </p:txEl>
                                          </p:spTgt>
                                        </p:tgtEl>
                                      </p:cBhvr>
                                    </p:animEffect>
                                    <p:anim calcmode="lin" valueType="num">
                                      <p:cBhvr>
                                        <p:cTn id="3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fade">
                                      <p:cBhvr>
                                        <p:cTn id="37" dur="1000"/>
                                        <p:tgtEl>
                                          <p:spTgt spid="3">
                                            <p:txEl>
                                              <p:pRg st="1" end="1"/>
                                            </p:txEl>
                                          </p:spTgt>
                                        </p:tgtEl>
                                      </p:cBhvr>
                                    </p:animEffect>
                                    <p:anim calcmode="lin" valueType="num">
                                      <p:cBhvr>
                                        <p:cTn id="3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8"/>
            <a:ext cx="7851648" cy="504056"/>
          </a:xfrm>
        </p:spPr>
        <p:txBody>
          <a:bodyPr>
            <a:noAutofit/>
          </a:bodyPr>
          <a:lstStyle/>
          <a:p>
            <a:pPr algn="ctr"/>
            <a:r>
              <a:rPr lang="it-IT" sz="2800" b="1" dirty="0" smtClean="0">
                <a:solidFill>
                  <a:srgbClr val="FF0000"/>
                </a:solidFill>
              </a:rPr>
              <a:t>Cos'è la pianificazione familiare naturale?</a:t>
            </a:r>
            <a:endParaRPr lang="it-IT" sz="2800" dirty="0">
              <a:solidFill>
                <a:srgbClr val="FF0000"/>
              </a:solidFill>
            </a:endParaRPr>
          </a:p>
        </p:txBody>
      </p:sp>
      <p:sp>
        <p:nvSpPr>
          <p:cNvPr id="3" name="Sottotitolo 2"/>
          <p:cNvSpPr>
            <a:spLocks noGrp="1"/>
          </p:cNvSpPr>
          <p:nvPr>
            <p:ph type="subTitle" idx="1"/>
          </p:nvPr>
        </p:nvSpPr>
        <p:spPr>
          <a:xfrm>
            <a:off x="1331640" y="3356992"/>
            <a:ext cx="7560840" cy="3024336"/>
          </a:xfrm>
          <a:solidFill>
            <a:srgbClr val="FFFF00"/>
          </a:solidFill>
          <a:ln w="25400">
            <a:solidFill>
              <a:srgbClr val="FF0000"/>
            </a:solidFill>
          </a:ln>
        </p:spPr>
        <p:txBody>
          <a:bodyPr>
            <a:normAutofit fontScale="70000" lnSpcReduction="20000"/>
          </a:bodyPr>
          <a:lstStyle/>
          <a:p>
            <a:pPr algn="just"/>
            <a:r>
              <a:rPr lang="it-IT" b="1" dirty="0" smtClean="0">
                <a:solidFill>
                  <a:srgbClr val="FF0000"/>
                </a:solidFill>
              </a:rPr>
              <a:t>La pianificazione familiare naturale </a:t>
            </a:r>
            <a:r>
              <a:rPr lang="it-IT" dirty="0" smtClean="0"/>
              <a:t>è una definizione generale per i metodi di pianificazione familiare che si basano sul ciclo mestruale della donna.</a:t>
            </a:r>
          </a:p>
          <a:p>
            <a:pPr algn="just"/>
            <a:r>
              <a:rPr lang="it-IT" b="1" dirty="0" smtClean="0">
                <a:solidFill>
                  <a:srgbClr val="FF0000"/>
                </a:solidFill>
              </a:rPr>
              <a:t>L'uomo è fecondo durante tutta la sua vita</a:t>
            </a:r>
            <a:r>
              <a:rPr lang="it-IT" dirty="0" smtClean="0"/>
              <a:t>, mentre la donna lo è solo per pochi giorni in ogni ciclo mestruale durante i suoi anni di fertilità.</a:t>
            </a:r>
          </a:p>
          <a:p>
            <a:pPr algn="just"/>
            <a:r>
              <a:rPr lang="it-IT" b="1" dirty="0" smtClean="0">
                <a:solidFill>
                  <a:srgbClr val="FF0000"/>
                </a:solidFill>
              </a:rPr>
              <a:t>La donna ha segnali chiari </a:t>
            </a:r>
            <a:r>
              <a:rPr lang="it-IT" dirty="0" smtClean="0"/>
              <a:t>e osservabili che indicano quando è fertile e quando non lo è. Imparare ad osservare e a comprendere questi segni è l'essenza dell'educazione alla pianificazione familiare naturale.</a:t>
            </a:r>
          </a:p>
          <a:p>
            <a:pPr algn="just"/>
            <a:r>
              <a:rPr lang="it-IT" b="1" dirty="0" smtClean="0">
                <a:solidFill>
                  <a:srgbClr val="FF0000"/>
                </a:solidFill>
              </a:rPr>
              <a:t>Quando una coppia decide di rimandare una gravidanza</a:t>
            </a:r>
            <a:r>
              <a:rPr lang="it-IT" dirty="0" smtClean="0"/>
              <a:t>, la PFN può essere molto efficace. È molto utile anche alle coppie che desiderano avere un figlio, perché individua il momento dell'ovulazione.</a:t>
            </a:r>
          </a:p>
          <a:p>
            <a:pPr algn="just"/>
            <a:r>
              <a:rPr lang="it-IT" b="1" dirty="0" smtClean="0">
                <a:solidFill>
                  <a:srgbClr val="FF0000"/>
                </a:solidFill>
              </a:rPr>
              <a:t>In questo modo</a:t>
            </a:r>
            <a:r>
              <a:rPr lang="it-IT" dirty="0" smtClean="0"/>
              <a:t>, una coppia può avere rapporti coniugali nel momento in cui il concepimento è più probabile.</a:t>
            </a:r>
            <a:endParaRPr lang="it-IT" dirty="0"/>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7</a:t>
            </a:fld>
            <a:endParaRPr lang="it-IT"/>
          </a:p>
        </p:txBody>
      </p:sp>
      <p:pic>
        <p:nvPicPr>
          <p:cNvPr id="8" name="Immagine 7" descr="pr5.jpg"/>
          <p:cNvPicPr>
            <a:picLocks noChangeAspect="1"/>
          </p:cNvPicPr>
          <p:nvPr/>
        </p:nvPicPr>
        <p:blipFill>
          <a:blip r:embed="rId2" cstate="print"/>
          <a:stretch>
            <a:fillRect/>
          </a:stretch>
        </p:blipFill>
        <p:spPr>
          <a:xfrm>
            <a:off x="3131840" y="836712"/>
            <a:ext cx="3593254" cy="2391147"/>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 calcmode="lin" valueType="num">
                                      <p:cBhvr>
                                        <p:cTn id="9" dur="500" fill="hold"/>
                                        <p:tgtEl>
                                          <p:spTgt spid="8"/>
                                        </p:tgtEl>
                                        <p:attrNameLst>
                                          <p:attrName>style.rotation</p:attrName>
                                        </p:attrNameLst>
                                      </p:cBhvr>
                                      <p:tavLst>
                                        <p:tav tm="0">
                                          <p:val>
                                            <p:fltVal val="360"/>
                                          </p:val>
                                        </p:tav>
                                        <p:tav tm="100000">
                                          <p:val>
                                            <p:fltVal val="0"/>
                                          </p:val>
                                        </p:tav>
                                      </p:tavLst>
                                    </p:anim>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1000"/>
                                        <p:tgtEl>
                                          <p:spTgt spid="3">
                                            <p:txEl>
                                              <p:pRg st="4" end="4"/>
                                            </p:txEl>
                                          </p:spTgt>
                                        </p:tgtEl>
                                      </p:cBhvr>
                                    </p:animEffect>
                                    <p:anim calcmode="lin" valueType="num">
                                      <p:cBhvr>
                                        <p:cTn id="5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8"/>
            <a:ext cx="7851648" cy="792088"/>
          </a:xfrm>
        </p:spPr>
        <p:txBody>
          <a:bodyPr>
            <a:noAutofit/>
          </a:bodyPr>
          <a:lstStyle/>
          <a:p>
            <a:pPr algn="ctr"/>
            <a:r>
              <a:rPr lang="it-IT" sz="2000" b="1" dirty="0" smtClean="0">
                <a:solidFill>
                  <a:srgbClr val="FF0000"/>
                </a:solidFill>
              </a:rPr>
              <a:t>Esiste davvero qualche differenza tra l'uso degli anticoncezionali e la pratica della pianificazione familiare naturale?</a:t>
            </a:r>
            <a:endParaRPr lang="it-IT" sz="20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8</a:t>
            </a:fld>
            <a:endParaRPr lang="it-IT"/>
          </a:p>
        </p:txBody>
      </p:sp>
      <p:sp>
        <p:nvSpPr>
          <p:cNvPr id="9" name="Rettangolo 8"/>
          <p:cNvSpPr/>
          <p:nvPr/>
        </p:nvSpPr>
        <p:spPr>
          <a:xfrm>
            <a:off x="1187624" y="1556792"/>
            <a:ext cx="7560840" cy="9361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smtClean="0">
                <a:solidFill>
                  <a:srgbClr val="0070C0"/>
                </a:solidFill>
              </a:rPr>
              <a:t>Le coppie che hanno applicato la pianificazione familiare naturale dopo aver utilizzato degli anticoncezionali hanno sperimentato una profonda differenza nel significato della loro intimità sessuale.</a:t>
            </a:r>
            <a:endParaRPr lang="it-IT" sz="2000" dirty="0">
              <a:solidFill>
                <a:srgbClr val="0070C0"/>
              </a:solidFill>
            </a:endParaRPr>
          </a:p>
        </p:txBody>
      </p:sp>
      <p:sp>
        <p:nvSpPr>
          <p:cNvPr id="10" name="Rettangolo 9"/>
          <p:cNvSpPr/>
          <p:nvPr/>
        </p:nvSpPr>
        <p:spPr>
          <a:xfrm>
            <a:off x="1187624" y="2780928"/>
            <a:ext cx="7560840" cy="9361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smtClean="0">
                <a:solidFill>
                  <a:srgbClr val="0070C0"/>
                </a:solidFill>
              </a:rPr>
              <a:t>Quando le coppie utilizzano gli anticoncezionali, siano essi fisici o chimici, sopprimono la propria fecondità, affermando che solo loro hanno il massimo controllo sul potere di creare una nuova vita umana.</a:t>
            </a:r>
          </a:p>
        </p:txBody>
      </p:sp>
      <p:sp>
        <p:nvSpPr>
          <p:cNvPr id="11" name="Rettangolo 10"/>
          <p:cNvSpPr/>
          <p:nvPr/>
        </p:nvSpPr>
        <p:spPr>
          <a:xfrm>
            <a:off x="1187624" y="4005064"/>
            <a:ext cx="7560840" cy="115212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smtClean="0">
                <a:solidFill>
                  <a:srgbClr val="0070C0"/>
                </a:solidFill>
              </a:rPr>
              <a:t>Con la PFN, i coniugi rispettano il disegno di Dio di vita e amore. Possono optare per astenersi dall'unione sessuale durante il periodo fertile della donna, senza fare nulla che distrugga il significato di dare amore e vita, che è presente.</a:t>
            </a:r>
          </a:p>
        </p:txBody>
      </p:sp>
      <p:sp>
        <p:nvSpPr>
          <p:cNvPr id="12" name="Rettangolo 11"/>
          <p:cNvSpPr/>
          <p:nvPr/>
        </p:nvSpPr>
        <p:spPr>
          <a:xfrm>
            <a:off x="1187624" y="5445224"/>
            <a:ext cx="7560840" cy="9361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smtClean="0">
                <a:solidFill>
                  <a:srgbClr val="0070C0"/>
                </a:solidFill>
              </a:rPr>
              <a:t>È questa la differenza tra optare per falsificare il linguaggio coniugale pieno del corpo e optare, in alcuni momenti, per non parlare quel linguaggio.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244408" cy="792088"/>
          </a:xfrm>
        </p:spPr>
        <p:txBody>
          <a:bodyPr>
            <a:noAutofit/>
          </a:bodyPr>
          <a:lstStyle/>
          <a:p>
            <a:pPr algn="ctr"/>
            <a:r>
              <a:rPr lang="it-IT" sz="2400" b="1" dirty="0" smtClean="0">
                <a:solidFill>
                  <a:srgbClr val="FF0000"/>
                </a:solidFill>
              </a:rPr>
              <a:t>E’ vero, come dicono alcuni, che certi metodi di controllo della nascita possono provocare un aborto? (1)</a:t>
            </a:r>
            <a:endParaRPr lang="it-IT" sz="2400" dirty="0">
              <a:solidFill>
                <a:srgbClr val="FF0000"/>
              </a:solidFill>
            </a:endParaRPr>
          </a:p>
        </p:txBody>
      </p:sp>
      <p:sp>
        <p:nvSpPr>
          <p:cNvPr id="6" name="Segnaposto data 5"/>
          <p:cNvSpPr>
            <a:spLocks noGrp="1"/>
          </p:cNvSpPr>
          <p:nvPr>
            <p:ph type="dt" sz="half" idx="10"/>
          </p:nvPr>
        </p:nvSpPr>
        <p:spPr/>
        <p:txBody>
          <a:bodyPr/>
          <a:lstStyle/>
          <a:p>
            <a:fld id="{16010404-F056-4364-8023-8E250C22508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C7FE361D-91CC-44D8-AD3B-E8CC6910E5A7}" type="slidenum">
              <a:rPr lang="it-IT" smtClean="0"/>
              <a:pPr/>
              <a:t>9</a:t>
            </a:fld>
            <a:endParaRPr lang="it-IT"/>
          </a:p>
        </p:txBody>
      </p:sp>
      <p:sp>
        <p:nvSpPr>
          <p:cNvPr id="9" name="Rettangolo 8"/>
          <p:cNvSpPr/>
          <p:nvPr/>
        </p:nvSpPr>
        <p:spPr>
          <a:xfrm>
            <a:off x="1187624" y="1124744"/>
            <a:ext cx="7560840" cy="144016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400" b="1" dirty="0" smtClean="0">
                <a:solidFill>
                  <a:srgbClr val="FF0000"/>
                </a:solidFill>
              </a:rPr>
              <a:t>Alcuni metodi </a:t>
            </a:r>
            <a:r>
              <a:rPr lang="it-IT" sz="2400" dirty="0" smtClean="0">
                <a:solidFill>
                  <a:srgbClr val="0070C0"/>
                </a:solidFill>
              </a:rPr>
              <a:t>di controllo della natalità hanno l'obiettivo di impedire l'unione dello spermatozoo con l'ovulo, e quindi agiscono come anticoncezionali. Tra loro ci sono quelli che agiscono come barriere, come i preservativi e i diaframmi.</a:t>
            </a:r>
            <a:endParaRPr lang="it-IT" sz="2400" dirty="0">
              <a:solidFill>
                <a:srgbClr val="0070C0"/>
              </a:solidFill>
            </a:endParaRPr>
          </a:p>
        </p:txBody>
      </p:sp>
      <p:sp>
        <p:nvSpPr>
          <p:cNvPr id="10" name="Rettangolo 9"/>
          <p:cNvSpPr/>
          <p:nvPr/>
        </p:nvSpPr>
        <p:spPr>
          <a:xfrm>
            <a:off x="1187624" y="2708920"/>
            <a:ext cx="7560840" cy="151216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400" b="1" dirty="0" smtClean="0">
                <a:solidFill>
                  <a:srgbClr val="FF0000"/>
                </a:solidFill>
              </a:rPr>
              <a:t>I metodi ormonali </a:t>
            </a:r>
            <a:r>
              <a:rPr lang="it-IT" sz="2400" dirty="0" smtClean="0">
                <a:solidFill>
                  <a:srgbClr val="0070C0"/>
                </a:solidFill>
              </a:rPr>
              <a:t>come la pillola, invece, possono funzionare in vari modi. Possono sopprimere l'ovulazione o alterare le secrezioni cervicali per impedire la fecondazione e agire, quindi, come anticoncezionali.</a:t>
            </a:r>
            <a:endParaRPr lang="it-IT" sz="2400" dirty="0">
              <a:solidFill>
                <a:srgbClr val="0070C0"/>
              </a:solidFill>
            </a:endParaRPr>
          </a:p>
        </p:txBody>
      </p:sp>
      <p:sp>
        <p:nvSpPr>
          <p:cNvPr id="11" name="Rettangolo 10"/>
          <p:cNvSpPr/>
          <p:nvPr/>
        </p:nvSpPr>
        <p:spPr>
          <a:xfrm>
            <a:off x="1187624" y="4365104"/>
            <a:ext cx="7560840" cy="21602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400" b="1" dirty="0" smtClean="0">
                <a:solidFill>
                  <a:srgbClr val="FF0000"/>
                </a:solidFill>
              </a:rPr>
              <a:t>Molte volte</a:t>
            </a:r>
            <a:r>
              <a:rPr lang="it-IT" sz="2400" dirty="0" smtClean="0">
                <a:solidFill>
                  <a:srgbClr val="0070C0"/>
                </a:solidFill>
              </a:rPr>
              <a:t>, però, hanno altri effetti, come i cambiamenti delle pareti dell'utero. Se l'azione anticoncezionale fallisce e ha luogo la fecondazione, questi metodi ormonali possono impedire che quella vita appena concepita si impianti e sopravviva. Questo rappresenterebbe un aborto nei primissimi stadi.</a:t>
            </a:r>
            <a:endParaRPr lang="it-IT" sz="24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595</TotalTime>
  <Words>2383</Words>
  <Application>Microsoft Office PowerPoint</Application>
  <PresentationFormat>Presentazione su schermo (4:3)</PresentationFormat>
  <Paragraphs>270</Paragraphs>
  <Slides>30</Slides>
  <Notes>0</Notes>
  <HiddenSlides>0</HiddenSlides>
  <MMClips>0</MMClips>
  <ScaleCrop>false</ScaleCrop>
  <HeadingPairs>
    <vt:vector size="4" baseType="variant">
      <vt:variant>
        <vt:lpstr>Tema</vt:lpstr>
      </vt:variant>
      <vt:variant>
        <vt:i4>1</vt:i4>
      </vt:variant>
      <vt:variant>
        <vt:lpstr>Titoli diapositive</vt:lpstr>
      </vt:variant>
      <vt:variant>
        <vt:i4>30</vt:i4>
      </vt:variant>
    </vt:vector>
  </HeadingPairs>
  <TitlesOfParts>
    <vt:vector size="31" baseType="lpstr">
      <vt:lpstr>Solstizio</vt:lpstr>
      <vt:lpstr>Metodi di regolazione delle nascite  e procreazione responsabile</vt:lpstr>
      <vt:lpstr>Anticoncezionali e sesso:  cosa propone la Chiesa?</vt:lpstr>
      <vt:lpstr> Cosa insegna la Chiesa   sull'amore matrimoniale?  </vt:lpstr>
      <vt:lpstr>      Cosa ha da vedere questo  con gli anticoncezionali? </vt:lpstr>
      <vt:lpstr> Ci si aspetta che le coppie lascino la dimensione della loro famiglia totalmente soggetta al caso?</vt:lpstr>
      <vt:lpstr>Cosa deve fare una coppia se ha un motivo valido per evitare di avere figli?</vt:lpstr>
      <vt:lpstr>Cos'è la pianificazione familiare naturale?</vt:lpstr>
      <vt:lpstr>Esiste davvero qualche differenza tra l'uso degli anticoncezionali e la pratica della pianificazione familiare naturale?</vt:lpstr>
      <vt:lpstr>E’ vero, come dicono alcuni, che certi metodi di controllo della nascita possono provocare un aborto? (1)</vt:lpstr>
      <vt:lpstr>E’ vero, come dicono alcuni, che certi metodi di controllo della nascita possono provocare un aborto? (2)</vt:lpstr>
      <vt:lpstr>Quale è stato l’impatto degli anticoncezionali sulla società? E sulle coppie sposate? (1)</vt:lpstr>
      <vt:lpstr>Quale è stato l’impatto degli anticoncezionali sulla società? E sulle coppie sposate? (2)</vt:lpstr>
      <vt:lpstr>Metodi contraccettivi naturali</vt:lpstr>
      <vt:lpstr>Metodo Ogino Knaus</vt:lpstr>
      <vt:lpstr>Metodo della temperatura basale o sintotermico</vt:lpstr>
      <vt:lpstr>Metodo della temperatura basale o  sintotermico</vt:lpstr>
      <vt:lpstr>Metodo Billings</vt:lpstr>
      <vt:lpstr>Per chi è indicata la contraccezione naturale?</vt:lpstr>
      <vt:lpstr>Metodo del coito interrotto</vt:lpstr>
      <vt:lpstr>Metodi contraccettivi artificiali</vt:lpstr>
      <vt:lpstr>Metodi contraccettivi artificiali</vt:lpstr>
      <vt:lpstr>Metodi contraccettivi artificiali</vt:lpstr>
      <vt:lpstr>Metodi contraccettivi artificiali</vt:lpstr>
      <vt:lpstr>Metodi contraccettivi artificiali</vt:lpstr>
      <vt:lpstr>Metodi contraccettivi artificiali</vt:lpstr>
      <vt:lpstr>Metodi contraccettivi artificiali</vt:lpstr>
      <vt:lpstr>Metodi contraccettivi artificiali</vt:lpstr>
      <vt:lpstr>Metodi contraccettivi artificiali</vt:lpstr>
      <vt:lpstr>Metodi contraccettivi artificiali</vt:lpstr>
      <vt:lpstr>CONCLUSIONI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Procreazione responsabile</dc:title>
  <dc:creator>Francesco Cannizzaro</dc:creator>
  <cp:lastModifiedBy>Master</cp:lastModifiedBy>
  <cp:revision>84</cp:revision>
  <dcterms:created xsi:type="dcterms:W3CDTF">2019-03-21T14:40:23Z</dcterms:created>
  <dcterms:modified xsi:type="dcterms:W3CDTF">2020-03-30T10:09:03Z</dcterms:modified>
</cp:coreProperties>
</file>